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4" r:id="rId18"/>
    <p:sldId id="275" r:id="rId19"/>
    <p:sldId id="276" r:id="rId20"/>
    <p:sldId id="278" r:id="rId21"/>
    <p:sldId id="279" r:id="rId22"/>
    <p:sldId id="280" r:id="rId2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512" autoAdjust="0"/>
    <p:restoredTop sz="55671" autoAdjust="0"/>
  </p:normalViewPr>
  <p:slideViewPr>
    <p:cSldViewPr snapToGrid="0" snapToObjects="1">
      <p:cViewPr varScale="1">
        <p:scale>
          <a:sx n="77" d="100"/>
          <a:sy n="77" d="100"/>
        </p:scale>
        <p:origin x="2848" y="4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1/21/26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0301588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Running the demo:</a:t>
            </a:r>
          </a:p>
          <a:p>
            <a:pPr marL="0" lvl="0" indent="0">
              <a:buNone/>
            </a:pPr>
            <a:endParaRPr b="1"/>
          </a:p>
          <a:p>
            <a:pPr marL="0" lvl="0" indent="0">
              <a:buNone/>
            </a:pPr>
            <a:r>
              <a:t>Switch to browser and run this prompt in Gemini or Claude. As you wait for the response, explain what’s happening:</a:t>
            </a:r>
          </a:p>
          <a:p>
            <a:pPr marL="0" lvl="0" indent="0">
              <a:buNone/>
            </a:pPr>
            <a:endParaRPr/>
          </a:p>
          <a:p>
            <a:pPr marL="0" lvl="0" indent="0">
              <a:buNone/>
            </a:pPr>
            <a:r>
              <a:t>“Notice I’ve given the AI a clear structure. I’ve told it WHO to be, WHAT to analyse, and HOW to format the response. This is what we mean by clear instructions.”</a:t>
            </a:r>
          </a:p>
          <a:p>
            <a:pPr marL="0" lvl="0" indent="0">
              <a:buNone/>
            </a:pPr>
            <a:endParaRPr/>
          </a:p>
          <a:p>
            <a:pPr marL="0" lvl="0" indent="0">
              <a:buNone/>
            </a:pPr>
            <a:r>
              <a:rPr b="1"/>
              <a:t>Discussing the output:</a:t>
            </a:r>
          </a:p>
          <a:p>
            <a:pPr marL="0" lvl="0" indent="0">
              <a:buNone/>
            </a:pPr>
            <a:endParaRPr b="1"/>
          </a:p>
          <a:p>
            <a:pPr marL="0" lvl="0" indent="0">
              <a:buNone/>
            </a:pPr>
            <a:r>
              <a:t>As the response generates, highlight: - How each perspective raises different concerns - Where the perspectives might conflict (e.g., rigour vs. workload) - Insights you might not have considered alone</a:t>
            </a:r>
          </a:p>
          <a:p>
            <a:pPr marL="0" lvl="0" indent="0">
              <a:buNone/>
            </a:pPr>
            <a:endParaRPr/>
          </a:p>
          <a:p>
            <a:pPr marL="0" lvl="0" indent="0">
              <a:buNone/>
            </a:pPr>
            <a:r>
              <a:rPr b="1"/>
              <a:t>Key teaching point:</a:t>
            </a:r>
          </a:p>
          <a:p>
            <a:pPr marL="0" lvl="0" indent="0">
              <a:buNone/>
            </a:pPr>
            <a:endParaRPr b="1"/>
          </a:p>
          <a:p>
            <a:pPr marL="0" lvl="0" indent="0">
              <a:buNone/>
            </a:pPr>
            <a:r>
              <a:t>“The AI isn’t giving you THE answer. It’s giving you a structured way to think about the problem. You still need to weigh these perspectives and make the decision.”</a:t>
            </a:r>
          </a:p>
          <a:p>
            <a:pPr marL="0" lvl="0" indent="0">
              <a:buNone/>
            </a:pPr>
            <a:endParaRPr/>
          </a:p>
          <a:p>
            <a:pPr marL="0" lvl="0" indent="0">
              <a:spcBef>
                <a:spcPts val="3000"/>
              </a:spcBef>
              <a:buNone/>
            </a:pPr>
            <a:r>
              <a:rPr b="1"/>
              <a:t>Participant Activity (if time permits):</a:t>
            </a:r>
          </a:p>
          <a:p>
            <a:pPr marL="0" lvl="0" indent="0">
              <a:buNone/>
            </a:pPr>
            <a:endParaRPr b="1"/>
          </a:p>
          <a:p>
            <a:pPr marL="0" lvl="0" indent="0">
              <a:buNone/>
            </a:pPr>
            <a:r>
              <a:t>“Now it’s your turn. Think about something you’re actually working on:</a:t>
            </a:r>
          </a:p>
          <a:p>
            <a:pPr marL="0" lvl="0" indent="0">
              <a:buNone/>
            </a:pPr>
            <a:endParaRPr/>
          </a:p>
          <a:p>
            <a:pPr lvl="0"/>
            <a:r>
              <a:t>Redesigning an assessment</a:t>
            </a:r>
          </a:p>
          <a:p>
            <a:pPr marL="0" lvl="0" indent="0">
              <a:buNone/>
            </a:pPr>
            <a:endParaRPr/>
          </a:p>
          <a:p>
            <a:pPr lvl="0"/>
            <a:r>
              <a:t>Planning a new unit or module</a:t>
            </a:r>
          </a:p>
          <a:p>
            <a:pPr marL="0" lvl="0" indent="0">
              <a:buNone/>
            </a:pPr>
            <a:endParaRPr/>
          </a:p>
          <a:p>
            <a:pPr lvl="0"/>
            <a:r>
              <a:t>Developing a policy or guideline</a:t>
            </a:r>
          </a:p>
          <a:p>
            <a:pPr marL="0" lvl="0" indent="0">
              <a:buNone/>
            </a:pPr>
            <a:endParaRPr/>
          </a:p>
          <a:p>
            <a:pPr lvl="0"/>
            <a:r>
              <a:t>Preparing for a difficult conversation</a:t>
            </a:r>
          </a:p>
          <a:p>
            <a:pPr marL="0" lvl="0" indent="0">
              <a:buNone/>
            </a:pPr>
            <a:endParaRPr/>
          </a:p>
          <a:p>
            <a:pPr marL="0" lvl="0" indent="0">
              <a:buNone/>
            </a:pPr>
            <a:r>
              <a:t>Try the Board of Directors prompt with your situation. You can use the exact roles I showed, or adapt them to fit your context.”</a:t>
            </a:r>
          </a:p>
          <a:p>
            <a:pPr marL="0" lvl="0" indent="0">
              <a:buNone/>
            </a:pPr>
            <a:endParaRPr/>
          </a:p>
          <a:p>
            <a:pPr marL="0" lvl="0" indent="0">
              <a:buNone/>
            </a:pPr>
            <a:r>
              <a:t>Give 3-4 minutes for this. Invite people to share interesting insights in the chat or verbally.</a:t>
            </a:r>
          </a:p>
          <a:p>
            <a:pPr marL="0" lvl="0" indent="0">
              <a:buNone/>
            </a:pPr>
            <a:endParaRPr/>
          </a:p>
          <a:p>
            <a:pPr marL="0" lvl="0" indent="0">
              <a:buNone/>
            </a:pPr>
            <a:r>
              <a:rPr b="1"/>
              <a:t>Transition:</a:t>
            </a:r>
            <a:r>
              <a:t> “What if you want AI to poke holes in your idea? That’s our next technique…”</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Technique 2: Devil’s Advocate</a:t>
            </a:r>
          </a:p>
          <a:p>
            <a:pPr marL="0" lvl="0" indent="0">
              <a:buNone/>
            </a:pPr>
            <a:endParaRPr b="1"/>
          </a:p>
          <a:p>
            <a:pPr marL="0" lvl="0" indent="0">
              <a:buNone/>
            </a:pPr>
            <a:r>
              <a:rPr b="1"/>
              <a:t>The problem:</a:t>
            </a:r>
            <a:r>
              <a:t> Confirmation bias</a:t>
            </a:r>
          </a:p>
          <a:p>
            <a:pPr marL="0" lvl="0" indent="0">
              <a:buNone/>
            </a:pPr>
            <a:endParaRPr/>
          </a:p>
          <a:p>
            <a:pPr marL="0" lvl="0" indent="0">
              <a:buNone/>
            </a:pPr>
            <a:r>
              <a:t>When we have an idea we believe in, we naturally: - Seek evidence that supports it - Dismiss evidence that contradicts it - Surround ourselves with people who agree - Interpret ambiguous information favourably</a:t>
            </a:r>
          </a:p>
          <a:p>
            <a:pPr marL="0" lvl="0" indent="0">
              <a:buNone/>
            </a:pPr>
            <a:endParaRPr/>
          </a:p>
          <a:p>
            <a:pPr marL="0" lvl="0" indent="0">
              <a:buNone/>
            </a:pPr>
            <a:r>
              <a:t>This is human nature, not a character flaw. But in professional contexts, it’s dangerous. It’s how bad decisions get made and why groupthink occurs.</a:t>
            </a:r>
          </a:p>
          <a:p>
            <a:pPr marL="0" lvl="0" indent="0">
              <a:buNone/>
            </a:pPr>
            <a:endParaRPr/>
          </a:p>
          <a:p>
            <a:pPr marL="0" lvl="0" indent="0">
              <a:buNone/>
            </a:pPr>
            <a:r>
              <a:rPr b="1"/>
              <a:t>The solution:</a:t>
            </a:r>
            <a:r>
              <a:t> Force AI to argue against your position</a:t>
            </a:r>
          </a:p>
          <a:p>
            <a:pPr marL="0" lvl="0" indent="0">
              <a:buNone/>
            </a:pPr>
            <a:endParaRPr/>
          </a:p>
          <a:p>
            <a:pPr marL="0" lvl="0" indent="0">
              <a:buNone/>
            </a:pPr>
            <a:r>
              <a:t>The Devil’s Advocate technique leverages AI’s ability to argue any position convincingly. By explicitly asking it to argue AGAINST you, you get the critique you need but might not seek.</a:t>
            </a:r>
          </a:p>
          <a:p>
            <a:pPr marL="0" lvl="0" indent="0">
              <a:buNone/>
            </a:pPr>
            <a:endParaRPr/>
          </a:p>
          <a:p>
            <a:pPr marL="0" lvl="0" indent="0">
              <a:buNone/>
            </a:pPr>
            <a:r>
              <a:rPr b="1"/>
              <a:t>Why this is hard to do yourself:</a:t>
            </a:r>
          </a:p>
          <a:p>
            <a:pPr marL="0" lvl="0" indent="0">
              <a:buNone/>
            </a:pPr>
            <a:endParaRPr b="1"/>
          </a:p>
          <a:p>
            <a:pPr marL="342900" lvl="0" indent="-342900">
              <a:buAutoNum type="arabicPeriod"/>
            </a:pPr>
            <a:r>
              <a:rPr b="1"/>
              <a:t>We’re attached to our ideas</a:t>
            </a:r>
            <a:r>
              <a:t> - It’s uncomfortable to seek criticism</a:t>
            </a:r>
          </a:p>
          <a:p>
            <a:pPr marL="0" lvl="0" indent="0">
              <a:buNone/>
            </a:pPr>
            <a:endParaRPr/>
          </a:p>
          <a:p>
            <a:pPr marL="342900" lvl="0" indent="-342900">
              <a:buAutoNum type="arabicPeriod"/>
            </a:pPr>
            <a:r>
              <a:rPr b="1"/>
              <a:t>Colleagues may be polite</a:t>
            </a:r>
            <a:r>
              <a:t> - They soften feedback to preserve relationships</a:t>
            </a:r>
          </a:p>
          <a:p>
            <a:pPr marL="0" lvl="0" indent="0">
              <a:buNone/>
            </a:pPr>
            <a:endParaRPr/>
          </a:p>
          <a:p>
            <a:pPr marL="342900" lvl="0" indent="-342900">
              <a:buAutoNum type="arabicPeriod"/>
            </a:pPr>
            <a:r>
              <a:rPr b="1"/>
              <a:t>We don’t know what we don’t know</a:t>
            </a:r>
            <a:r>
              <a:t> - We can’t critique from perspectives we lack</a:t>
            </a:r>
          </a:p>
          <a:p>
            <a:pPr marL="0" lvl="0" indent="0">
              <a:buNone/>
            </a:pPr>
            <a:endParaRPr/>
          </a:p>
          <a:p>
            <a:pPr marL="0" lvl="0" indent="0">
              <a:buNone/>
            </a:pPr>
            <a:r>
              <a:rPr b="1"/>
              <a:t>Why AI is good at this:</a:t>
            </a:r>
          </a:p>
          <a:p>
            <a:pPr marL="0" lvl="0" indent="0">
              <a:buNone/>
            </a:pPr>
            <a:endParaRPr b="1"/>
          </a:p>
          <a:p>
            <a:pPr marL="342900" lvl="0" indent="-342900">
              <a:buAutoNum type="arabicPeriod"/>
            </a:pPr>
            <a:r>
              <a:rPr b="1"/>
              <a:t>No social stakes</a:t>
            </a:r>
            <a:r>
              <a:t> - AI doesn’t care about your feelings</a:t>
            </a:r>
          </a:p>
          <a:p>
            <a:pPr marL="0" lvl="0" indent="0">
              <a:buNone/>
            </a:pPr>
            <a:endParaRPr/>
          </a:p>
          <a:p>
            <a:pPr marL="342900" lvl="0" indent="-342900">
              <a:buAutoNum type="arabicPeriod"/>
            </a:pPr>
            <a:r>
              <a:rPr b="1"/>
              <a:t>Broad knowledge</a:t>
            </a:r>
            <a:r>
              <a:t> - Can draw on many fields to find weaknesses</a:t>
            </a:r>
          </a:p>
          <a:p>
            <a:pPr marL="0" lvl="0" indent="0">
              <a:buNone/>
            </a:pPr>
            <a:endParaRPr/>
          </a:p>
          <a:p>
            <a:pPr marL="342900" lvl="0" indent="-342900">
              <a:buAutoNum type="arabicPeriod"/>
            </a:pPr>
            <a:r>
              <a:rPr b="1"/>
              <a:t>No agenda</a:t>
            </a:r>
            <a:r>
              <a:t> - Won’t soften critique to curry favour</a:t>
            </a:r>
          </a:p>
          <a:p>
            <a:pPr marL="0" lvl="0" indent="0">
              <a:buNone/>
            </a:pPr>
            <a:endParaRPr/>
          </a:p>
          <a:p>
            <a:pPr marL="0" lvl="0" indent="0">
              <a:buNone/>
            </a:pPr>
            <a:r>
              <a:rPr b="1"/>
              <a:t>Key phrases that unlock critical feedback:</a:t>
            </a:r>
          </a:p>
          <a:p>
            <a:pPr marL="0" lvl="0" indent="0">
              <a:buNone/>
            </a:pPr>
            <a:endParaRPr b="1"/>
          </a:p>
          <a:p>
            <a:pPr lvl="0"/>
            <a:r>
              <a:t>“Be harsh but fair” - Gives permission to be direct</a:t>
            </a:r>
          </a:p>
          <a:p>
            <a:pPr marL="0" lvl="0" indent="0">
              <a:buNone/>
            </a:pPr>
            <a:endParaRPr/>
          </a:p>
          <a:p>
            <a:pPr lvl="0"/>
            <a:r>
              <a:t>“Don’t hold back” - Signals you can handle criticism</a:t>
            </a:r>
          </a:p>
          <a:p>
            <a:pPr marL="0" lvl="0" indent="0">
              <a:buNone/>
            </a:pPr>
            <a:endParaRPr/>
          </a:p>
          <a:p>
            <a:pPr lvl="0"/>
            <a:r>
              <a:t>“I need to hear the hard truths” - Emphasises sincerity</a:t>
            </a:r>
          </a:p>
          <a:p>
            <a:pPr marL="0" lvl="0" indent="0">
              <a:buNone/>
            </a:pPr>
            <a:endParaRPr/>
          </a:p>
          <a:p>
            <a:pPr marL="0" lvl="0" indent="0">
              <a:buNone/>
            </a:pPr>
            <a:r>
              <a:t>Without these phrases, AI tends to be diplomatically positive. It’s trained to be helpful and agreeable. You need to explicitly override that tendency.</a:t>
            </a:r>
          </a:p>
          <a:p>
            <a:pPr marL="0" lvl="0" indent="0">
              <a:buNone/>
            </a:pPr>
            <a:endParaRPr/>
          </a:p>
          <a:p>
            <a:pPr marL="0" lvl="0" indent="0">
              <a:buNone/>
            </a:pPr>
            <a:r>
              <a:rPr b="1"/>
              <a:t>Transition:</a:t>
            </a:r>
            <a:r>
              <a:t> “Let me show you how this works…”</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Running the demo:</a:t>
            </a:r>
          </a:p>
          <a:p>
            <a:pPr marL="0" lvl="0" indent="0">
              <a:buNone/>
            </a:pPr>
            <a:endParaRPr b="1"/>
          </a:p>
          <a:p>
            <a:pPr marL="0" lvl="0" indent="0">
              <a:buNone/>
            </a:pPr>
            <a:r>
              <a:t>Switch to browser and run this prompt. As it generates, explain:</a:t>
            </a:r>
          </a:p>
          <a:p>
            <a:pPr marL="0" lvl="0" indent="0">
              <a:buNone/>
            </a:pPr>
            <a:endParaRPr/>
          </a:p>
          <a:p>
            <a:pPr marL="0" lvl="0" indent="0">
              <a:buNone/>
            </a:pPr>
            <a:r>
              <a:t>“I’ve chosen a position that many educators hold sincerely. This isn’t about whether the position is right or wrong - it’s about stress-testing our thinking.”</a:t>
            </a:r>
          </a:p>
          <a:p>
            <a:pPr marL="0" lvl="0" indent="0">
              <a:buNone/>
            </a:pPr>
            <a:endParaRPr/>
          </a:p>
          <a:p>
            <a:pPr marL="0" lvl="0" indent="0">
              <a:buNone/>
            </a:pPr>
            <a:r>
              <a:rPr b="1"/>
              <a:t>Discussing the output:</a:t>
            </a:r>
          </a:p>
          <a:p>
            <a:pPr marL="0" lvl="0" indent="0">
              <a:buNone/>
            </a:pPr>
            <a:endParaRPr b="1"/>
          </a:p>
          <a:p>
            <a:pPr marL="0" lvl="0" indent="0">
              <a:buNone/>
            </a:pPr>
            <a:r>
              <a:t>Highlight arguments you might not have considered: - Equity issues (students with different access to AI support) - Enforcement challenges (detection is imperfect) - Preparation gap (students enter workplaces where AI is expected) - Innovation costs (missing learning opportunities)</a:t>
            </a:r>
          </a:p>
          <a:p>
            <a:pPr marL="0" lvl="0" indent="0">
              <a:buNone/>
            </a:pPr>
            <a:endParaRPr/>
          </a:p>
          <a:p>
            <a:pPr marL="0" lvl="0" indent="0">
              <a:buNone/>
            </a:pPr>
            <a:r>
              <a:rPr b="1"/>
              <a:t>Key teaching point:</a:t>
            </a:r>
          </a:p>
          <a:p>
            <a:pPr marL="0" lvl="0" indent="0">
              <a:buNone/>
            </a:pPr>
            <a:endParaRPr b="1"/>
          </a:p>
          <a:p>
            <a:pPr marL="0" lvl="0" indent="0">
              <a:buNone/>
            </a:pPr>
            <a:r>
              <a:t>“Notice how the AI found arguments I might never have sought out myself. Some of these might change my mind. Others might help me strengthen my position by preparing counter-arguments.”</a:t>
            </a:r>
          </a:p>
          <a:p>
            <a:pPr marL="0" lvl="0" indent="0">
              <a:buNone/>
            </a:pPr>
            <a:endParaRPr/>
          </a:p>
          <a:p>
            <a:pPr marL="0" lvl="0" indent="0">
              <a:buNone/>
            </a:pPr>
            <a:r>
              <a:rPr b="1"/>
              <a:t>Broader applications:</a:t>
            </a:r>
          </a:p>
          <a:p>
            <a:pPr marL="0" lvl="0" indent="0">
              <a:buNone/>
            </a:pPr>
            <a:endParaRPr b="1"/>
          </a:p>
          <a:p>
            <a:pPr marL="0" lvl="0" indent="0">
              <a:buNone/>
            </a:pPr>
            <a:r>
              <a:t>You can use this for ANY position you hold: - “I believe group work is essential for learning…” - “I believe exams are the fairest form of assessment…” - “I believe attendance should be mandatory…”</a:t>
            </a:r>
          </a:p>
          <a:p>
            <a:pPr marL="0" lvl="0" indent="0">
              <a:buNone/>
            </a:pPr>
            <a:endParaRPr/>
          </a:p>
          <a:p>
            <a:pPr marL="0" lvl="0" indent="0">
              <a:buNone/>
            </a:pPr>
            <a:r>
              <a:t>The goal isn’t to abandon your positions - it’s to hold them more intelligently, with awareness of their limitations.</a:t>
            </a:r>
          </a:p>
          <a:p>
            <a:pPr marL="0" lvl="0" indent="0">
              <a:buNone/>
            </a:pPr>
            <a:endParaRPr/>
          </a:p>
          <a:p>
            <a:pPr marL="0" lvl="0" indent="0">
              <a:buNone/>
            </a:pPr>
            <a:r>
              <a:rPr b="1"/>
              <a:t>Transition:</a:t>
            </a:r>
            <a:r>
              <a:t> “But what if you don’t even know what questions to ask? That’s where our third technique comes in…”</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Technique 3: Reverse Prompting</a:t>
            </a:r>
          </a:p>
          <a:p>
            <a:pPr marL="0" lvl="0" indent="0">
              <a:buNone/>
            </a:pPr>
            <a:endParaRPr b="1"/>
          </a:p>
          <a:p>
            <a:pPr marL="0" lvl="0" indent="0">
              <a:buNone/>
            </a:pPr>
            <a:r>
              <a:rPr b="1"/>
              <a:t>The problem:</a:t>
            </a:r>
            <a:r>
              <a:t> Sometimes we don’t know what we don’t know</a:t>
            </a:r>
          </a:p>
          <a:p>
            <a:pPr marL="0" lvl="0" indent="0">
              <a:buNone/>
            </a:pPr>
            <a:endParaRPr/>
          </a:p>
          <a:p>
            <a:pPr marL="0" lvl="0" indent="0">
              <a:buNone/>
            </a:pPr>
            <a:r>
              <a:t>We’ve all been there: - Starting a new project with vague requirements - Facing a problem outside our expertise - Knowing we need help but not knowing what to ask for</a:t>
            </a:r>
          </a:p>
          <a:p>
            <a:pPr marL="0" lvl="0" indent="0">
              <a:buNone/>
            </a:pPr>
            <a:endParaRPr/>
          </a:p>
          <a:p>
            <a:pPr marL="0" lvl="0" indent="0">
              <a:buNone/>
            </a:pPr>
            <a:r>
              <a:t>When you ask AI a vague question, you get a vague answer. But how do you ask a specific question when you don’t understand the domain well enough?</a:t>
            </a:r>
          </a:p>
          <a:p>
            <a:pPr marL="0" lvl="0" indent="0">
              <a:buNone/>
            </a:pPr>
            <a:endParaRPr/>
          </a:p>
          <a:p>
            <a:pPr marL="0" lvl="0" indent="0">
              <a:buNone/>
            </a:pPr>
            <a:r>
              <a:rPr b="1"/>
              <a:t>The solution:</a:t>
            </a:r>
            <a:r>
              <a:t> Let AI interview YOU first</a:t>
            </a:r>
          </a:p>
          <a:p>
            <a:pPr marL="0" lvl="0" indent="0">
              <a:buNone/>
            </a:pPr>
            <a:endParaRPr/>
          </a:p>
          <a:p>
            <a:pPr marL="0" lvl="0" indent="0">
              <a:buNone/>
            </a:pPr>
            <a:r>
              <a:t>Reverse prompting flips the traditional dynamic. Instead of you asking AI questions, you ask AI to interview you. It asks questions, you answer, and then it gives tailored recommendations based on your specific situation.</a:t>
            </a:r>
          </a:p>
          <a:p>
            <a:pPr marL="0" lvl="0" indent="0">
              <a:buNone/>
            </a:pPr>
            <a:endParaRPr/>
          </a:p>
          <a:p>
            <a:pPr marL="0" lvl="0" indent="0">
              <a:buNone/>
            </a:pPr>
            <a:r>
              <a:rPr b="1"/>
              <a:t>Why this works:</a:t>
            </a:r>
          </a:p>
          <a:p>
            <a:pPr marL="0" lvl="0" indent="0">
              <a:buNone/>
            </a:pPr>
            <a:endParaRPr b="1"/>
          </a:p>
          <a:p>
            <a:pPr marL="342900" lvl="0" indent="-342900">
              <a:buAutoNum type="arabicPeriod"/>
            </a:pPr>
            <a:r>
              <a:rPr b="1"/>
              <a:t>Surfaces your implicit knowledge</a:t>
            </a:r>
            <a:r>
              <a:t> - AI’s questions help you articulate what you know</a:t>
            </a:r>
          </a:p>
          <a:p>
            <a:pPr marL="0" lvl="0" indent="0">
              <a:buNone/>
            </a:pPr>
            <a:endParaRPr/>
          </a:p>
          <a:p>
            <a:pPr marL="342900" lvl="0" indent="-342900">
              <a:buAutoNum type="arabicPeriod"/>
            </a:pPr>
            <a:r>
              <a:rPr b="1"/>
              <a:t>Identifies gaps</a:t>
            </a:r>
            <a:r>
              <a:t> - Questions you can’t answer reveal what you need to figure out</a:t>
            </a:r>
          </a:p>
          <a:p>
            <a:pPr marL="0" lvl="0" indent="0">
              <a:buNone/>
            </a:pPr>
            <a:endParaRPr/>
          </a:p>
          <a:p>
            <a:pPr marL="342900" lvl="0" indent="-342900">
              <a:buAutoNum type="arabicPeriod"/>
            </a:pPr>
            <a:r>
              <a:rPr b="1"/>
              <a:t>Provides tailored output</a:t>
            </a:r>
            <a:r>
              <a:t> - Recommendations fit YOUR context, not generic advice</a:t>
            </a:r>
          </a:p>
          <a:p>
            <a:pPr marL="0" lvl="0" indent="0">
              <a:buNone/>
            </a:pPr>
            <a:endParaRPr/>
          </a:p>
          <a:p>
            <a:pPr marL="342900" lvl="0" indent="-342900">
              <a:buAutoNum type="arabicPeriod"/>
            </a:pPr>
            <a:r>
              <a:rPr b="1"/>
              <a:t>Builds understanding</a:t>
            </a:r>
            <a:r>
              <a:t> - The interview process itself is educational</a:t>
            </a:r>
          </a:p>
          <a:p>
            <a:pPr marL="0" lvl="0" indent="0">
              <a:buNone/>
            </a:pPr>
            <a:endParaRPr/>
          </a:p>
          <a:p>
            <a:pPr marL="0" lvl="0" indent="0">
              <a:buNone/>
            </a:pPr>
            <a:r>
              <a:rPr b="1"/>
              <a:t>The GIGO principle:</a:t>
            </a:r>
          </a:p>
          <a:p>
            <a:pPr marL="0" lvl="0" indent="0">
              <a:buNone/>
            </a:pPr>
            <a:endParaRPr b="1"/>
          </a:p>
          <a:p>
            <a:pPr marL="0" lvl="0" indent="0">
              <a:buNone/>
            </a:pPr>
            <a:r>
              <a:t>“Garbage In, Garbage Out” applies to AI even more than traditional computing. Generic input produces generic output. The interview process ensures the AI has quality input before generating output.</a:t>
            </a:r>
          </a:p>
          <a:p>
            <a:pPr marL="0" lvl="0" indent="0">
              <a:buNone/>
            </a:pPr>
            <a:endParaRPr/>
          </a:p>
          <a:p>
            <a:pPr marL="0" lvl="0" indent="0">
              <a:buNone/>
            </a:pPr>
            <a:r>
              <a:rPr b="1"/>
              <a:t>When to use this:</a:t>
            </a:r>
          </a:p>
          <a:p>
            <a:pPr marL="0" lvl="0" indent="0">
              <a:buNone/>
            </a:pPr>
            <a:endParaRPr b="1"/>
          </a:p>
          <a:p>
            <a:pPr lvl="0"/>
            <a:r>
              <a:t>Starting something new (policy, curriculum, project)</a:t>
            </a:r>
          </a:p>
          <a:p>
            <a:pPr marL="0" lvl="0" indent="0">
              <a:buNone/>
            </a:pPr>
            <a:endParaRPr/>
          </a:p>
          <a:p>
            <a:pPr lvl="0"/>
            <a:r>
              <a:t>Facing a problem outside your expertise</a:t>
            </a:r>
          </a:p>
          <a:p>
            <a:pPr marL="0" lvl="0" indent="0">
              <a:buNone/>
            </a:pPr>
            <a:endParaRPr/>
          </a:p>
          <a:p>
            <a:pPr lvl="0"/>
            <a:r>
              <a:t>When you’ve tried generic prompts and got generic responses</a:t>
            </a:r>
          </a:p>
          <a:p>
            <a:pPr marL="0" lvl="0" indent="0">
              <a:buNone/>
            </a:pPr>
            <a:endParaRPr/>
          </a:p>
          <a:p>
            <a:pPr lvl="0"/>
            <a:r>
              <a:t>When you need advice but don’t know what questions to ask</a:t>
            </a:r>
          </a:p>
          <a:p>
            <a:pPr marL="0" lvl="0" indent="0">
              <a:buNone/>
            </a:pPr>
            <a:endParaRPr/>
          </a:p>
          <a:p>
            <a:pPr marL="0" lvl="0" indent="0">
              <a:buNone/>
            </a:pPr>
            <a:r>
              <a:rPr b="1"/>
              <a:t>Transition:</a:t>
            </a:r>
            <a:r>
              <a:t> “Let me demonstrate…”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Running the demo:</a:t>
            </a:r>
          </a:p>
          <a:p>
            <a:pPr marL="0" lvl="0" indent="0">
              <a:buNone/>
            </a:pPr>
            <a:endParaRPr b="1"/>
          </a:p>
          <a:p>
            <a:pPr marL="0" lvl="0" indent="0">
              <a:buNone/>
            </a:pPr>
            <a:r>
              <a:t>Switch to browser and paste this prompt. When AI asks its first question, answer it authentically. Continue for 2-3 questions to show how the conversation develops.</a:t>
            </a:r>
          </a:p>
          <a:p>
            <a:pPr marL="0" lvl="0" indent="0">
              <a:buNone/>
            </a:pPr>
            <a:endParaRPr/>
          </a:p>
          <a:p>
            <a:pPr marL="0" lvl="0" indent="0">
              <a:buNone/>
            </a:pPr>
            <a:r>
              <a:rPr b="1"/>
              <a:t>Example interaction:</a:t>
            </a:r>
          </a:p>
          <a:p>
            <a:pPr marL="0" lvl="0" indent="0">
              <a:buNone/>
            </a:pPr>
            <a:endParaRPr b="1"/>
          </a:p>
          <a:p>
            <a:pPr marL="0" lvl="0" indent="0">
              <a:buNone/>
            </a:pPr>
            <a:r>
              <a:t>AI: “What level are your students - undergraduate, postgraduate, or a mix?” You: “Second-year undergraduates, mostly 19-20 years old, studying business management.”</a:t>
            </a:r>
          </a:p>
          <a:p>
            <a:pPr marL="0" lvl="0" indent="0">
              <a:buNone/>
            </a:pPr>
            <a:endParaRPr/>
          </a:p>
          <a:p>
            <a:pPr marL="0" lvl="0" indent="0">
              <a:buNone/>
            </a:pPr>
            <a:r>
              <a:t>AI: “What types of assessments do you currently use in your units?” You: “A mix - we have case study analyses, group presentations, and a final exam.”</a:t>
            </a:r>
          </a:p>
          <a:p>
            <a:pPr marL="0" lvl="0" indent="0">
              <a:buNone/>
            </a:pPr>
            <a:endParaRPr/>
          </a:p>
          <a:p>
            <a:pPr marL="0" lvl="0" indent="0">
              <a:buNone/>
            </a:pPr>
            <a:r>
              <a:t>AI: “What specific concerns do you have about AI use in these assessments?” You: “I’m worried students will use AI for the case studies and not develop analytical skills.”</a:t>
            </a:r>
          </a:p>
          <a:p>
            <a:pPr marL="0" lvl="0" indent="0">
              <a:buNone/>
            </a:pPr>
            <a:endParaRPr/>
          </a:p>
          <a:p>
            <a:pPr marL="0" lvl="0" indent="0">
              <a:buNone/>
            </a:pPr>
            <a:r>
              <a:rPr b="1"/>
              <a:t>After 2-3 exchanges:</a:t>
            </a:r>
          </a:p>
          <a:p>
            <a:pPr marL="0" lvl="0" indent="0">
              <a:buNone/>
            </a:pPr>
            <a:endParaRPr b="1"/>
          </a:p>
          <a:p>
            <a:pPr marL="0" lvl="0" indent="0">
              <a:buNone/>
            </a:pPr>
            <a:r>
              <a:t>“Notice how the questions are getting more specific as the AI builds context. When it finally gives recommendations, they’ll be tailored to MY situation - second-year business students, case study assessments, concerns about analytical skill development.”</a:t>
            </a:r>
          </a:p>
          <a:p>
            <a:pPr marL="0" lvl="0" indent="0">
              <a:buNone/>
            </a:pPr>
            <a:endParaRPr/>
          </a:p>
          <a:p>
            <a:pPr marL="0" lvl="0" indent="0">
              <a:buNone/>
            </a:pPr>
            <a:r>
              <a:rPr b="1"/>
              <a:t>Key teaching point:</a:t>
            </a:r>
          </a:p>
          <a:p>
            <a:pPr marL="0" lvl="0" indent="0">
              <a:buNone/>
            </a:pPr>
            <a:endParaRPr b="1"/>
          </a:p>
          <a:p>
            <a:pPr marL="0" lvl="0" indent="0">
              <a:buNone/>
            </a:pPr>
            <a:r>
              <a:t>“The AI now has context it could never have guessed. The recommendations will address MY specific concerns, not generic ‘AI policy’ advice.”</a:t>
            </a:r>
          </a:p>
          <a:p>
            <a:pPr marL="0" lvl="0" indent="0">
              <a:buNone/>
            </a:pPr>
            <a:endParaRPr/>
          </a:p>
          <a:p>
            <a:pPr marL="0" lvl="0" indent="0">
              <a:buNone/>
            </a:pPr>
            <a:r>
              <a:rPr b="1"/>
              <a:t>Practical tip:</a:t>
            </a:r>
          </a:p>
          <a:p>
            <a:pPr marL="0" lvl="0" indent="0">
              <a:buNone/>
            </a:pPr>
            <a:endParaRPr b="1"/>
          </a:p>
          <a:p>
            <a:pPr marL="0" lvl="0" indent="0">
              <a:buNone/>
            </a:pPr>
            <a:r>
              <a:t>This technique is particularly powerful when you’re feeling stuck or overwhelmed. Instead of staring at a blank page, start a conversation. Let the AI’s questions structure your thinking.</a:t>
            </a:r>
          </a:p>
          <a:p>
            <a:pPr marL="0" lvl="0" indent="0">
              <a:buNone/>
            </a:pPr>
            <a:endParaRPr/>
          </a:p>
          <a:p>
            <a:pPr marL="0" lvl="0" indent="0">
              <a:buNone/>
            </a:pPr>
            <a:r>
              <a:rPr b="1"/>
              <a:t>Transition:</a:t>
            </a:r>
            <a:r>
              <a:t> “Now let’s address the elephant in the room for educators…”</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Let’s talk about what keeps many educators up at night: assessments.</a:t>
            </a:r>
          </a:p>
          <a:p>
            <a:pPr marL="0" lvl="0" indent="0">
              <a:buNone/>
            </a:pPr>
            <a:endParaRPr/>
          </a:p>
          <a:p>
            <a:pPr marL="0" lvl="0" indent="0">
              <a:buNone/>
            </a:pPr>
            <a:r>
              <a:rPr b="1"/>
              <a:t>The uncomfortable truth:</a:t>
            </a:r>
          </a:p>
          <a:p>
            <a:pPr marL="0" lvl="0" indent="0">
              <a:buNone/>
            </a:pPr>
            <a:endParaRPr b="1"/>
          </a:p>
          <a:p>
            <a:pPr marL="0" lvl="0" indent="0">
              <a:buNone/>
            </a:pPr>
            <a:r>
              <a:t>If you take most traditional assignments and run them through AI, the AI will produce a passing - sometimes excellent - response. This feels threatening. But I want to reframe it.</a:t>
            </a:r>
          </a:p>
          <a:p>
            <a:pPr marL="0" lvl="0" indent="0">
              <a:buNone/>
            </a:pPr>
            <a:endParaRPr/>
          </a:p>
          <a:p>
            <a:pPr marL="0" lvl="0" indent="0">
              <a:buNone/>
            </a:pPr>
            <a:r>
              <a:rPr b="1"/>
              <a:t>A simple test:</a:t>
            </a:r>
          </a:p>
          <a:p>
            <a:pPr marL="0" lvl="0" indent="0">
              <a:buNone/>
            </a:pPr>
            <a:endParaRPr b="1"/>
          </a:p>
          <a:p>
            <a:pPr marL="0" lvl="0" indent="0">
              <a:buNone/>
            </a:pPr>
            <a:r>
              <a:t>Take one of your assessments. Copy the brief into ChatGPT or Claude. See what it produces. If it generates something that would pass, that’s valuable information.</a:t>
            </a:r>
          </a:p>
          <a:p>
            <a:pPr marL="0" lvl="0" indent="0">
              <a:buNone/>
            </a:pPr>
            <a:endParaRPr/>
          </a:p>
          <a:p>
            <a:pPr marL="0" lvl="0" indent="0">
              <a:buNone/>
            </a:pPr>
            <a:r>
              <a:rPr b="1"/>
              <a:t>Here’s the reframe:</a:t>
            </a:r>
          </a:p>
          <a:p>
            <a:pPr marL="0" lvl="0" indent="0">
              <a:buNone/>
            </a:pPr>
            <a:endParaRPr b="1"/>
          </a:p>
          <a:p>
            <a:pPr marL="0" lvl="0" indent="0">
              <a:buNone/>
            </a:pPr>
            <a:r>
              <a:t>AI doesn’t break assessments. It reveals what was already breakable.</a:t>
            </a:r>
          </a:p>
          <a:p>
            <a:pPr marL="0" lvl="0" indent="0">
              <a:buNone/>
            </a:pPr>
            <a:endParaRPr/>
          </a:p>
          <a:p>
            <a:pPr marL="0" lvl="0" indent="0">
              <a:buNone/>
            </a:pPr>
            <a:r>
              <a:t>If an AI can complete your assessment without any genuine learning, what was the assessment actually measuring? The ability to follow instructions and produce formatted text? That’s not what we intended to assess.</a:t>
            </a:r>
          </a:p>
          <a:p>
            <a:pPr marL="0" lvl="0" indent="0">
              <a:buNone/>
            </a:pPr>
            <a:endParaRPr/>
          </a:p>
          <a:p>
            <a:pPr marL="0" lvl="0" indent="0">
              <a:buNone/>
            </a:pPr>
            <a:r>
              <a:rPr b="1"/>
              <a:t>This is an opportunity:</a:t>
            </a:r>
          </a:p>
          <a:p>
            <a:pPr marL="0" lvl="0" indent="0">
              <a:buNone/>
            </a:pPr>
            <a:endParaRPr b="1"/>
          </a:p>
          <a:p>
            <a:pPr marL="0" lvl="0" indent="0">
              <a:buNone/>
            </a:pPr>
            <a:r>
              <a:t>The AI era is forcing us to be clearer about what we actually value: - Critical thinking (not just summarising) - Original analysis (not just describing) - Personal application (not just generic knowledge) - Process and reasoning (not just polished output)</a:t>
            </a:r>
          </a:p>
          <a:p>
            <a:pPr marL="0" lvl="0" indent="0">
              <a:buNone/>
            </a:pPr>
            <a:endParaRPr/>
          </a:p>
          <a:p>
            <a:pPr marL="0" lvl="0" indent="0">
              <a:buNone/>
            </a:pPr>
            <a:r>
              <a:t>Assessments that measure these things are harder for AI to complete - and they’re better assessments anyway.</a:t>
            </a:r>
          </a:p>
          <a:p>
            <a:pPr marL="0" lvl="0" indent="0">
              <a:buNone/>
            </a:pPr>
            <a:endParaRPr/>
          </a:p>
          <a:p>
            <a:pPr marL="0" lvl="0" indent="0">
              <a:buNone/>
            </a:pPr>
            <a:r>
              <a:rPr b="1"/>
              <a:t>The question to ask:</a:t>
            </a:r>
          </a:p>
          <a:p>
            <a:pPr marL="0" lvl="0" indent="0">
              <a:buNone/>
            </a:pPr>
            <a:endParaRPr b="1"/>
          </a:p>
          <a:p>
            <a:pPr marL="0" lvl="0" indent="0">
              <a:buNone/>
            </a:pPr>
            <a:r>
              <a:t>“What can my students do that AI can’t?” - Apply knowledge to their specific context - Collect and analyse primary data - Reflect on their own learning journey - Defend their reasoning in real-time - Connect ideas to their personal experience</a:t>
            </a:r>
          </a:p>
          <a:p>
            <a:pPr marL="0" lvl="0" indent="0">
              <a:buNone/>
            </a:pPr>
            <a:endParaRPr/>
          </a:p>
          <a:p>
            <a:pPr marL="0" lvl="0" indent="0">
              <a:buNone/>
            </a:pPr>
            <a:r>
              <a:rPr b="1"/>
              <a:t>Transition:</a:t>
            </a:r>
            <a:r>
              <a:t> “Let me share three practical approaches for AI-resilient assessment…”</a:t>
            </a:r>
          </a:p>
        </p:txBody>
      </p:sp>
      <p:sp>
        <p:nvSpPr>
          <p:cNvPr id="4" name="Slide Number Placeholder 3"/>
          <p:cNvSpPr>
            <a:spLocks noGrp="1"/>
          </p:cNvSpPr>
          <p:nvPr>
            <p:ph type="sldNum" sz="quarter" idx="10"/>
          </p:nvPr>
        </p:nvSpPr>
        <p:spPr/>
        <p:txBody>
          <a:bodyPr/>
          <a:lstStyle/>
          <a:p>
            <a:fld id="{18BDFEC3-8487-43E8-A154-7C12CBC1FFF2}" type="slidenum">
              <a:rPr lang="en-US"/>
              <a:t>15</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Let me elaborate on each option:</a:t>
            </a:r>
          </a:p>
          <a:p>
            <a:pPr marL="0" lvl="0" indent="0">
              <a:buNone/>
            </a:pPr>
            <a:endParaRPr lang="en-AU" dirty="0"/>
          </a:p>
          <a:p>
            <a:pPr marL="0" lvl="0" indent="0">
              <a:buNone/>
            </a:pPr>
            <a:r>
              <a:rPr lang="en-AU" b="1" dirty="0"/>
              <a:t>Option A: Process Documentation</a:t>
            </a:r>
          </a:p>
          <a:p>
            <a:pPr marL="0" lvl="0" indent="0">
              <a:buNone/>
            </a:pPr>
            <a:endParaRPr lang="en-AU" b="1" dirty="0"/>
          </a:p>
          <a:p>
            <a:pPr marL="0" lvl="0" indent="0">
              <a:buNone/>
            </a:pPr>
            <a:r>
              <a:rPr lang="en-AU" dirty="0"/>
              <a:t>Instead of pretending AI doesn’t exist, make its use explicit and assessable.</a:t>
            </a:r>
          </a:p>
          <a:p>
            <a:pPr marL="0" lvl="0" indent="0">
              <a:buNone/>
            </a:pPr>
            <a:endParaRPr lang="en-AU" dirty="0"/>
          </a:p>
          <a:p>
            <a:pPr marL="0" lvl="0" indent="0">
              <a:buNone/>
            </a:pPr>
            <a:r>
              <a:rPr lang="en-AU" dirty="0"/>
              <a:t>How it works: 1. Students use AI to generate a draft 2. They submit the full conversation transcript 3. They annotate where AI was wrong, limited, or unhelpful 4. They write a reflection on how their expertise improved the output</a:t>
            </a:r>
          </a:p>
          <a:p>
            <a:pPr marL="0" lvl="0" indent="0">
              <a:buNone/>
            </a:pPr>
            <a:endParaRPr lang="en-AU" dirty="0"/>
          </a:p>
          <a:p>
            <a:pPr marL="0" lvl="0" indent="0">
              <a:buNone/>
            </a:pPr>
            <a:r>
              <a:rPr lang="en-AU" dirty="0"/>
              <a:t>What you’re assessing: - Critical evaluation of AI output - Domain knowledge (can they spot errors?) - Ability to improve and refine - Metacognitive reflection</a:t>
            </a:r>
          </a:p>
          <a:p>
            <a:pPr marL="0" lvl="0" indent="0">
              <a:buNone/>
            </a:pPr>
            <a:endParaRPr lang="en-AU" dirty="0"/>
          </a:p>
          <a:p>
            <a:pPr marL="0" lvl="0" indent="0">
              <a:buNone/>
            </a:pPr>
            <a:r>
              <a:rPr lang="en-AU" b="1" dirty="0"/>
              <a:t>Option B: In-Class Components</a:t>
            </a:r>
          </a:p>
          <a:p>
            <a:pPr marL="0" lvl="0" indent="0">
              <a:buNone/>
            </a:pPr>
            <a:endParaRPr lang="en-AU" b="1" dirty="0"/>
          </a:p>
          <a:p>
            <a:pPr marL="0" lvl="0" indent="0">
              <a:buNone/>
            </a:pPr>
            <a:r>
              <a:rPr lang="en-AU" dirty="0"/>
              <a:t>Use AI as preparation, not submission.</a:t>
            </a:r>
          </a:p>
          <a:p>
            <a:pPr marL="0" lvl="0" indent="0">
              <a:buNone/>
            </a:pPr>
            <a:endParaRPr lang="en-AU" dirty="0"/>
          </a:p>
          <a:p>
            <a:pPr marL="0" lvl="0" indent="0">
              <a:buNone/>
            </a:pPr>
            <a:r>
              <a:rPr lang="en-AU" dirty="0"/>
              <a:t>How it works: 1. Students submit AI-generated draft BEFORE class 2. In class, they critique and improve the draft 3. They present key insights and defend their improvements 4. Final submission includes in-class refinements</a:t>
            </a:r>
          </a:p>
          <a:p>
            <a:pPr marL="0" lvl="0" indent="0">
              <a:buNone/>
            </a:pPr>
            <a:endParaRPr lang="en-AU" dirty="0"/>
          </a:p>
          <a:p>
            <a:pPr marL="0" lvl="0" indent="0">
              <a:buNone/>
            </a:pPr>
            <a:r>
              <a:rPr lang="en-AU" dirty="0"/>
              <a:t>What you’re assessing: - Real-time thinking (can’t be AI-generated) - Ability to defend ideas verbally - Improvement and revision skills - Engagement with feedback</a:t>
            </a:r>
          </a:p>
          <a:p>
            <a:pPr marL="0" lvl="0" indent="0">
              <a:buNone/>
            </a:pPr>
            <a:endParaRPr lang="en-AU" dirty="0"/>
          </a:p>
          <a:p>
            <a:pPr marL="0" lvl="0" indent="0">
              <a:buNone/>
            </a:pPr>
            <a:r>
              <a:rPr lang="en-AU" b="1" dirty="0"/>
              <a:t>Option C: Personal Application</a:t>
            </a:r>
          </a:p>
          <a:p>
            <a:pPr marL="0" lvl="0" indent="0">
              <a:buNone/>
            </a:pPr>
            <a:endParaRPr lang="en-AU" b="1" dirty="0"/>
          </a:p>
          <a:p>
            <a:pPr marL="0" lvl="0" indent="0">
              <a:buNone/>
            </a:pPr>
            <a:r>
              <a:rPr lang="en-AU" dirty="0"/>
              <a:t>Design for what AI can’t know.</a:t>
            </a:r>
          </a:p>
          <a:p>
            <a:pPr marL="0" lvl="0" indent="0">
              <a:buNone/>
            </a:pPr>
            <a:endParaRPr lang="en-AU" dirty="0"/>
          </a:p>
          <a:p>
            <a:pPr marL="0" lvl="0" indent="0">
              <a:buNone/>
            </a:pPr>
            <a:r>
              <a:rPr lang="en-AU" dirty="0"/>
              <a:t>How it works: 1. Connect assignment to specific local context (this organisation, this market) 2. Require primary data collection (interviews, surveys, observations) 3. Ask for personal perspective and experience 4. Include recent events AI’s training doesn’t cover</a:t>
            </a:r>
          </a:p>
          <a:p>
            <a:pPr marL="0" lvl="0" indent="0">
              <a:buNone/>
            </a:pPr>
            <a:endParaRPr lang="en-AU" dirty="0"/>
          </a:p>
          <a:p>
            <a:pPr marL="0" lvl="0" indent="0">
              <a:buNone/>
            </a:pPr>
            <a:r>
              <a:rPr lang="en-AU" dirty="0"/>
              <a:t>What you’re assessing: - Application, not just knowledge - Original data gathering - Personal insight and reflection - Contextual judgement</a:t>
            </a:r>
          </a:p>
          <a:p>
            <a:pPr marL="0" lvl="0" indent="0">
              <a:buNone/>
            </a:pPr>
            <a:endParaRPr lang="en-AU" dirty="0"/>
          </a:p>
          <a:p>
            <a:pPr marL="0" lvl="0" indent="0">
              <a:buNone/>
            </a:pPr>
            <a:r>
              <a:rPr lang="en-AU" b="1" dirty="0"/>
              <a:t>Key message:</a:t>
            </a:r>
          </a:p>
          <a:p>
            <a:pPr marL="0" lvl="0" indent="0">
              <a:buNone/>
            </a:pPr>
            <a:endParaRPr lang="en-AU" b="1" dirty="0"/>
          </a:p>
          <a:p>
            <a:pPr marL="0" lvl="0" indent="0">
              <a:buNone/>
            </a:pPr>
            <a:r>
              <a:rPr lang="en-AU" dirty="0"/>
              <a:t>These aren’t workarounds to “catch cheaters.” They’re better assessments that develop skills students actually need. The AI era is pushing us toward assessment practices we should have adopted anyway.</a:t>
            </a:r>
          </a:p>
          <a:p>
            <a:pPr marL="0" lvl="0" indent="0">
              <a:buNone/>
            </a:pPr>
            <a:endParaRPr lang="en-AU" dirty="0"/>
          </a:p>
          <a:p>
            <a:pPr marL="0" lvl="0" indent="0">
              <a:buNone/>
            </a:pPr>
            <a:r>
              <a:rPr lang="en-AU" b="1" dirty="0"/>
              <a:t>Transition:</a:t>
            </a:r>
            <a:r>
              <a:rPr lang="en-AU" dirty="0"/>
              <a:t> “Before we wrap up, let’s talk about ethics and verification…”</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16</a:t>
            </a:fld>
            <a:endParaRPr lang="en-US"/>
          </a:p>
        </p:txBody>
      </p:sp>
    </p:spTree>
    <p:extLst>
      <p:ext uri="{BB962C8B-B14F-4D97-AF65-F5344CB8AC3E}">
        <p14:creationId xmlns:p14="http://schemas.microsoft.com/office/powerpoint/2010/main" val="2405072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Let’s return to where we started: Deloitte.</a:t>
            </a:r>
          </a:p>
          <a:p>
            <a:pPr marL="0" lvl="0" indent="0">
              <a:buNone/>
            </a:pPr>
            <a:endParaRPr/>
          </a:p>
          <a:p>
            <a:pPr marL="0" lvl="0" indent="0">
              <a:buNone/>
            </a:pPr>
            <a:r>
              <a:rPr b="1"/>
              <a:t>Why hallucinations happen:</a:t>
            </a:r>
          </a:p>
          <a:p>
            <a:pPr marL="0" lvl="0" indent="0">
              <a:buNone/>
            </a:pPr>
            <a:endParaRPr b="1"/>
          </a:p>
          <a:p>
            <a:pPr marL="0" lvl="0" indent="0">
              <a:buNone/>
            </a:pPr>
            <a:r>
              <a:t>Remember, AI is a pattern-matching system. It generates text that LOOKS like it should be true based on patterns in its training data.</a:t>
            </a:r>
          </a:p>
          <a:p>
            <a:pPr marL="0" lvl="0" indent="0">
              <a:buNone/>
            </a:pPr>
            <a:endParaRPr/>
          </a:p>
          <a:p>
            <a:pPr marL="342900" lvl="0" indent="-342900">
              <a:buAutoNum type="arabicPeriod"/>
            </a:pPr>
            <a:r>
              <a:rPr b="1"/>
              <a:t>AI doesn’t know it’s lying</a:t>
            </a:r>
            <a:r>
              <a:t> - It has no concept of truth. It generates plausible text.</a:t>
            </a:r>
          </a:p>
          <a:p>
            <a:pPr marL="0" lvl="0" indent="0">
              <a:buNone/>
            </a:pPr>
            <a:endParaRPr/>
          </a:p>
          <a:p>
            <a:pPr marL="342900" lvl="0" indent="-342900">
              <a:buAutoNum type="arabicPeriod"/>
            </a:pPr>
            <a:r>
              <a:rPr b="1"/>
              <a:t>Confidence ≠ Accuracy</a:t>
            </a:r>
            <a:r>
              <a:t> - AI sounds equally confident whether it’s correct or completely wrong. There’s no “uncertainty” signal.</a:t>
            </a:r>
          </a:p>
          <a:p>
            <a:pPr marL="0" lvl="0" indent="0">
              <a:buNone/>
            </a:pPr>
            <a:endParaRPr/>
          </a:p>
          <a:p>
            <a:pPr marL="342900" lvl="0" indent="-342900">
              <a:buAutoNum type="arabicPeriod"/>
            </a:pPr>
            <a:r>
              <a:rPr b="1"/>
              <a:t>Pattern matching, not truth-seeking</a:t>
            </a:r>
            <a:r>
              <a:t> - If asked for a citation, it generates something that LOOKS like a citation. Whether that paper exists is irrelevant to the generation process.</a:t>
            </a:r>
          </a:p>
          <a:p>
            <a:pPr marL="0" lvl="0" indent="0">
              <a:buNone/>
            </a:pPr>
            <a:endParaRPr/>
          </a:p>
          <a:p>
            <a:pPr marL="0" lvl="0" indent="0">
              <a:buNone/>
            </a:pPr>
            <a:r>
              <a:rPr b="1"/>
              <a:t>The particular danger with citations:</a:t>
            </a:r>
          </a:p>
          <a:p>
            <a:pPr marL="0" lvl="0" indent="0">
              <a:buNone/>
            </a:pPr>
            <a:endParaRPr b="1"/>
          </a:p>
          <a:p>
            <a:pPr marL="0" lvl="0" indent="0">
              <a:buNone/>
            </a:pPr>
            <a:r>
              <a:t>AI is especially likely to hallucinate when asked for: - Specific citations (it generates plausible author names, journal titles, years) - Statistics (it generates numbers that feel right for the context) - Quotes (it generates what someone WOULD say, not what they DID say) - Recent events (its training data has a cutoff date)</a:t>
            </a:r>
          </a:p>
          <a:p>
            <a:pPr marL="0" lvl="0" indent="0">
              <a:buNone/>
            </a:pPr>
            <a:endParaRPr/>
          </a:p>
          <a:p>
            <a:pPr marL="0" lvl="0" indent="0">
              <a:buNone/>
            </a:pPr>
            <a:r>
              <a:rPr b="1"/>
              <a:t>What Deloitte got wrong:</a:t>
            </a:r>
          </a:p>
          <a:p>
            <a:pPr marL="0" lvl="0" indent="0">
              <a:buNone/>
            </a:pPr>
            <a:endParaRPr b="1"/>
          </a:p>
          <a:p>
            <a:pPr marL="0" lvl="0" indent="0">
              <a:buNone/>
            </a:pPr>
            <a:r>
              <a:t>They treated AI like a research assistant who had actually read the papers. But the AI never “read” anything - it generated plausible-sounding citations based on patterns. The consultants’ failure was trusting without verifying.</a:t>
            </a:r>
          </a:p>
          <a:p>
            <a:pPr marL="0" lvl="0" indent="0">
              <a:buNone/>
            </a:pPr>
            <a:endParaRPr/>
          </a:p>
          <a:p>
            <a:pPr marL="0" lvl="0" indent="0">
              <a:buNone/>
            </a:pPr>
            <a:r>
              <a:rPr b="1"/>
              <a:t>Transition:</a:t>
            </a:r>
            <a:r>
              <a:t> “So how do we avoid becoming the next cautionary tale?”</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Before trusting any AI output, ask these three questions:</a:t>
            </a:r>
          </a:p>
          <a:p>
            <a:pPr marL="0" lvl="0" indent="0">
              <a:buNone/>
            </a:pPr>
            <a:endParaRPr/>
          </a:p>
          <a:p>
            <a:pPr marL="0" lvl="0" indent="0">
              <a:buNone/>
            </a:pPr>
            <a:r>
              <a:rPr b="1"/>
              <a:t>1. Can I find this source independently?</a:t>
            </a:r>
          </a:p>
          <a:p>
            <a:pPr marL="0" lvl="0" indent="0">
              <a:buNone/>
            </a:pPr>
            <a:endParaRPr b="1"/>
          </a:p>
          <a:p>
            <a:pPr marL="0" lvl="0" indent="0">
              <a:buNone/>
            </a:pPr>
            <a:r>
              <a:t>If AI gives you a citation, search for it. Not just the title - search for the author, the journal, the year. If you can’t find it through Google Scholar, library databases, or the journal’s website, it probably doesn’t exist.</a:t>
            </a:r>
          </a:p>
          <a:p>
            <a:pPr marL="0" lvl="0" indent="0">
              <a:buNone/>
            </a:pPr>
            <a:endParaRPr/>
          </a:p>
          <a:p>
            <a:pPr marL="0" lvl="0" indent="0">
              <a:buNone/>
            </a:pPr>
            <a:r>
              <a:t>Practical tip: Copy the exact title into Google Scholar. If it’s real, you’ll find it.</a:t>
            </a:r>
          </a:p>
          <a:p>
            <a:pPr marL="0" lvl="0" indent="0">
              <a:buNone/>
            </a:pPr>
            <a:endParaRPr/>
          </a:p>
          <a:p>
            <a:pPr marL="0" lvl="0" indent="0">
              <a:buNone/>
            </a:pPr>
            <a:r>
              <a:rPr b="1"/>
              <a:t>2. Does this statistic appear elsewhere?</a:t>
            </a:r>
          </a:p>
          <a:p>
            <a:pPr marL="0" lvl="0" indent="0">
              <a:buNone/>
            </a:pPr>
            <a:endParaRPr b="1"/>
          </a:p>
          <a:p>
            <a:pPr marL="0" lvl="0" indent="0">
              <a:buNone/>
            </a:pPr>
            <a:r>
              <a:t>If AI claims “73% of executives believe X,” that statistic should appear in other sources. Unique, suspiciously specific statistics are red flags.</a:t>
            </a:r>
          </a:p>
          <a:p>
            <a:pPr marL="0" lvl="0" indent="0">
              <a:buNone/>
            </a:pPr>
            <a:endParaRPr/>
          </a:p>
          <a:p>
            <a:pPr marL="0" lvl="0" indent="0">
              <a:buNone/>
            </a:pPr>
            <a:r>
              <a:t>Practical tip: Search for the exact number plus key terms. Real statistics get cited repeatedly.</a:t>
            </a:r>
          </a:p>
          <a:p>
            <a:pPr marL="0" lvl="0" indent="0">
              <a:buNone/>
            </a:pPr>
            <a:endParaRPr/>
          </a:p>
          <a:p>
            <a:pPr marL="0" lvl="0" indent="0">
              <a:buNone/>
            </a:pPr>
            <a:r>
              <a:rPr b="1"/>
              <a:t>3. Does this make logical sense?</a:t>
            </a:r>
          </a:p>
          <a:p>
            <a:pPr marL="0" lvl="0" indent="0">
              <a:buNone/>
            </a:pPr>
            <a:endParaRPr b="1"/>
          </a:p>
          <a:p>
            <a:pPr marL="0" lvl="0" indent="0">
              <a:buNone/>
            </a:pPr>
            <a:r>
              <a:t>Apply your domain expertise. Does this claim align with what you know about the field? Are there obvious contradictions? Does the reasoning hold up?</a:t>
            </a:r>
          </a:p>
          <a:p>
            <a:pPr marL="0" lvl="0" indent="0">
              <a:buNone/>
            </a:pPr>
            <a:endParaRPr/>
          </a:p>
          <a:p>
            <a:pPr marL="0" lvl="0" indent="0">
              <a:buNone/>
            </a:pPr>
            <a:r>
              <a:t>Practical tip: If something seems too perfect, too convenient, or too aligned with what you wanted to hear, be extra sceptical.</a:t>
            </a:r>
          </a:p>
          <a:p>
            <a:pPr marL="0" lvl="0" indent="0">
              <a:buNone/>
            </a:pPr>
            <a:endParaRPr/>
          </a:p>
          <a:p>
            <a:pPr marL="0" lvl="0" indent="0">
              <a:buNone/>
            </a:pPr>
            <a:r>
              <a:rPr b="1"/>
              <a:t>The professional standard:</a:t>
            </a:r>
          </a:p>
          <a:p>
            <a:pPr marL="0" lvl="0" indent="0">
              <a:buNone/>
            </a:pPr>
            <a:endParaRPr b="1"/>
          </a:p>
          <a:p>
            <a:pPr marL="0" lvl="0" indent="0">
              <a:buNone/>
            </a:pPr>
            <a:r>
              <a:t>Ask yourself: “Would I stake my professional reputation on this being accurate?”</a:t>
            </a:r>
          </a:p>
          <a:p>
            <a:pPr marL="0" lvl="0" indent="0">
              <a:buNone/>
            </a:pPr>
            <a:endParaRPr/>
          </a:p>
          <a:p>
            <a:pPr marL="0" lvl="0" indent="0">
              <a:buNone/>
            </a:pPr>
            <a:r>
              <a:t>If the answer is no, verify before using. If you can’t verify it, don’t use it. It’s better to have less content than inaccurate content.</a:t>
            </a:r>
          </a:p>
          <a:p>
            <a:pPr marL="0" lvl="0" indent="0">
              <a:buNone/>
            </a:pPr>
            <a:endParaRPr/>
          </a:p>
          <a:p>
            <a:pPr marL="0" lvl="0" indent="0">
              <a:buNone/>
            </a:pPr>
            <a:r>
              <a:rPr b="1"/>
              <a:t>Teaching this to students:</a:t>
            </a:r>
          </a:p>
          <a:p>
            <a:pPr marL="0" lvl="0" indent="0">
              <a:buNone/>
            </a:pPr>
            <a:endParaRPr b="1"/>
          </a:p>
          <a:p>
            <a:pPr marL="0" lvl="0" indent="0">
              <a:buNone/>
            </a:pPr>
            <a:r>
              <a:t>These same questions should become habits for your students. Model the behaviour you want to see. When you use AI in your teaching, show them how you verify.</a:t>
            </a:r>
          </a:p>
          <a:p>
            <a:pPr marL="0" lvl="0" indent="0">
              <a:buNone/>
            </a:pPr>
            <a:endParaRPr/>
          </a:p>
          <a:p>
            <a:pPr marL="0" lvl="0" indent="0">
              <a:buNone/>
            </a:pPr>
            <a:r>
              <a:rPr b="1"/>
              <a:t>Transition:</a:t>
            </a:r>
            <a:r>
              <a:t> “And finally, a simple rule for what to share with AI…”</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Billboard Rule:</a:t>
            </a:r>
          </a:p>
          <a:p>
            <a:pPr marL="0" lvl="0" indent="0">
              <a:buNone/>
            </a:pPr>
            <a:endParaRPr b="1"/>
          </a:p>
          <a:p>
            <a:pPr marL="0" lvl="0" indent="0">
              <a:buNone/>
            </a:pPr>
            <a:r>
              <a:rPr b="1"/>
              <a:t>Before sharing anything with AI, ask:</a:t>
            </a:r>
          </a:p>
          <a:p>
            <a:pPr marL="0" lvl="0" indent="0">
              <a:buNone/>
            </a:pPr>
            <a:endParaRPr b="1"/>
          </a:p>
          <a:p>
            <a:pPr marL="1270000" lvl="0" indent="0">
              <a:buNone/>
            </a:pPr>
            <a:r>
              <a:rPr sz="2000"/>
              <a:t>“Would I be comfortable if this appeared on a billboard?”</a:t>
            </a:r>
          </a:p>
          <a:p>
            <a:pPr marL="0" lvl="0" indent="0">
              <a:buNone/>
            </a:pPr>
            <a:endParaRPr sz="2000"/>
          </a:p>
          <a:p>
            <a:pPr marL="0" lvl="0" indent="0">
              <a:buNone/>
            </a:pPr>
            <a:r>
              <a:t>Before you put anything into an AI system, imagine it appearing on a billboard in the middle of campus - or worse, on the front page of a newspaper. If that thought makes you uncomfortable, don’t share it with AI.</a:t>
            </a:r>
          </a:p>
          <a:p>
            <a:pPr marL="0" lvl="0" indent="0">
              <a:buNone/>
            </a:pPr>
            <a:endParaRPr/>
          </a:p>
          <a:p>
            <a:pPr marL="0" lvl="0" indent="0">
              <a:buNone/>
            </a:pPr>
            <a:r>
              <a:rPr b="1"/>
              <a:t>Why this matters:</a:t>
            </a:r>
          </a:p>
          <a:p>
            <a:pPr marL="0" lvl="0" indent="0">
              <a:buNone/>
            </a:pPr>
            <a:endParaRPr b="1"/>
          </a:p>
          <a:p>
            <a:pPr marL="342900" lvl="0" indent="-342900">
              <a:buAutoNum type="arabicPeriod"/>
            </a:pPr>
            <a:r>
              <a:rPr b="1"/>
              <a:t>Data persistence</a:t>
            </a:r>
            <a:r>
              <a:t> - AI providers may retain your inputs for training or improvement</a:t>
            </a:r>
          </a:p>
          <a:p>
            <a:pPr marL="0" lvl="0" indent="0">
              <a:buNone/>
            </a:pPr>
            <a:endParaRPr/>
          </a:p>
          <a:p>
            <a:pPr marL="342900" lvl="0" indent="-342900">
              <a:buAutoNum type="arabicPeriod"/>
            </a:pPr>
            <a:r>
              <a:rPr b="1"/>
              <a:t>Security vulnerabilities</a:t>
            </a:r>
            <a:r>
              <a:t> - No system is perfectly secure</a:t>
            </a:r>
          </a:p>
          <a:p>
            <a:pPr marL="0" lvl="0" indent="0">
              <a:buNone/>
            </a:pPr>
            <a:endParaRPr/>
          </a:p>
          <a:p>
            <a:pPr marL="342900" lvl="0" indent="-342900">
              <a:buAutoNum type="arabicPeriod"/>
            </a:pPr>
            <a:r>
              <a:rPr b="1"/>
              <a:t>Terms of service</a:t>
            </a:r>
            <a:r>
              <a:t> - You may be granting rights you didn’t intend</a:t>
            </a:r>
          </a:p>
          <a:p>
            <a:pPr marL="0" lvl="0" indent="0">
              <a:buNone/>
            </a:pPr>
            <a:endParaRPr/>
          </a:p>
          <a:p>
            <a:pPr marL="342900" lvl="0" indent="-342900">
              <a:buAutoNum type="arabicPeriod"/>
            </a:pPr>
            <a:r>
              <a:rPr b="1"/>
              <a:t>Professional obligations</a:t>
            </a:r>
            <a:r>
              <a:t> - You may have confidentiality duties</a:t>
            </a:r>
          </a:p>
          <a:p>
            <a:pPr marL="0" lvl="0" indent="0">
              <a:buNone/>
            </a:pPr>
            <a:endParaRPr/>
          </a:p>
          <a:p>
            <a:pPr marL="0" lvl="0" indent="0">
              <a:buNone/>
            </a:pPr>
            <a:r>
              <a:rPr b="1"/>
              <a:t>What you should NEVER share with AI:</a:t>
            </a:r>
          </a:p>
          <a:p>
            <a:pPr marL="0" lvl="0" indent="0">
              <a:buNone/>
            </a:pPr>
            <a:endParaRPr b="1"/>
          </a:p>
          <a:p>
            <a:pPr lvl="0"/>
            <a:r>
              <a:rPr b="1"/>
              <a:t>Student data</a:t>
            </a:r>
            <a:r>
              <a:t> - Names, grades, personal circumstances, health information</a:t>
            </a:r>
          </a:p>
          <a:p>
            <a:pPr marL="0" lvl="0" indent="0">
              <a:buNone/>
            </a:pPr>
            <a:endParaRPr/>
          </a:p>
          <a:p>
            <a:pPr lvl="0"/>
            <a:r>
              <a:rPr b="1"/>
              <a:t>Confidential institutional data</a:t>
            </a:r>
            <a:r>
              <a:t> - Strategic plans, financial details, personnel matters</a:t>
            </a:r>
          </a:p>
          <a:p>
            <a:pPr marL="0" lvl="0" indent="0">
              <a:buNone/>
            </a:pPr>
            <a:endParaRPr/>
          </a:p>
          <a:p>
            <a:pPr lvl="0"/>
            <a:r>
              <a:rPr b="1"/>
              <a:t>Personal information about others</a:t>
            </a:r>
            <a:r>
              <a:t> - Without their explicit consent</a:t>
            </a:r>
          </a:p>
          <a:p>
            <a:pPr marL="0" lvl="0" indent="0">
              <a:buNone/>
            </a:pPr>
            <a:endParaRPr/>
          </a:p>
          <a:p>
            <a:pPr lvl="0"/>
            <a:r>
              <a:rPr b="1"/>
              <a:t>Anything covered by NDA or confidentiality agreements</a:t>
            </a:r>
          </a:p>
          <a:p>
            <a:pPr marL="0" lvl="0" indent="0">
              <a:buNone/>
            </a:pPr>
            <a:endParaRPr b="1"/>
          </a:p>
          <a:p>
            <a:pPr lvl="0"/>
            <a:r>
              <a:rPr b="1"/>
              <a:t>Research data before publication</a:t>
            </a:r>
            <a:r>
              <a:t> - Especially in competitive fields</a:t>
            </a:r>
          </a:p>
          <a:p>
            <a:pPr marL="0" lvl="0" indent="0">
              <a:buNone/>
            </a:pPr>
            <a:endParaRPr/>
          </a:p>
          <a:p>
            <a:pPr marL="0" lvl="0" indent="0">
              <a:buNone/>
            </a:pPr>
            <a:r>
              <a:rPr b="1"/>
              <a:t>What’s generally acceptable:</a:t>
            </a:r>
          </a:p>
          <a:p>
            <a:pPr marL="0" lvl="0" indent="0">
              <a:buNone/>
            </a:pPr>
            <a:endParaRPr b="1"/>
          </a:p>
          <a:p>
            <a:pPr lvl="0"/>
            <a:r>
              <a:t>Generic questions about pedagogy or discipline</a:t>
            </a:r>
          </a:p>
          <a:p>
            <a:pPr marL="0" lvl="0" indent="0">
              <a:buNone/>
            </a:pPr>
            <a:endParaRPr/>
          </a:p>
          <a:p>
            <a:pPr lvl="0"/>
            <a:r>
              <a:t>Publicly available information</a:t>
            </a:r>
          </a:p>
          <a:p>
            <a:pPr marL="0" lvl="0" indent="0">
              <a:buNone/>
            </a:pPr>
            <a:endParaRPr/>
          </a:p>
          <a:p>
            <a:pPr lvl="0"/>
            <a:r>
              <a:t>Your own ideas and drafts (that you’re comfortable sharing)</a:t>
            </a:r>
          </a:p>
          <a:p>
            <a:pPr marL="0" lvl="0" indent="0">
              <a:buNone/>
            </a:pPr>
            <a:endParaRPr/>
          </a:p>
          <a:p>
            <a:pPr lvl="0"/>
            <a:r>
              <a:t>Hypothetical scenarios that don’t identify real individuals</a:t>
            </a:r>
          </a:p>
          <a:p>
            <a:pPr marL="0" lvl="0" indent="0">
              <a:buNone/>
            </a:pPr>
            <a:endParaRPr/>
          </a:p>
          <a:p>
            <a:pPr marL="0" lvl="0" indent="0">
              <a:buNone/>
            </a:pPr>
            <a:r>
              <a:rPr b="1"/>
              <a:t>For students:</a:t>
            </a:r>
          </a:p>
          <a:p>
            <a:pPr marL="0" lvl="0" indent="0">
              <a:buNone/>
            </a:pPr>
            <a:endParaRPr b="1"/>
          </a:p>
          <a:p>
            <a:pPr marL="0" lvl="0" indent="0">
              <a:buNone/>
            </a:pPr>
            <a:r>
              <a:t>Teach them the same rule. Many students don’t realise that: - AI conversations may not be private - Sharing others’ work (for “feedback”) may be problematic - Professional contexts will have stricter rules</a:t>
            </a:r>
          </a:p>
          <a:p>
            <a:pPr marL="0" lvl="0" indent="0">
              <a:buNone/>
            </a:pPr>
            <a:endParaRPr/>
          </a:p>
          <a:p>
            <a:pPr marL="0" lvl="0" indent="0">
              <a:buNone/>
            </a:pPr>
            <a:r>
              <a:rPr b="1"/>
              <a:t>Model the behaviour:</a:t>
            </a:r>
          </a:p>
          <a:p>
            <a:pPr marL="0" lvl="0" indent="0">
              <a:buNone/>
            </a:pPr>
            <a:endParaRPr b="1"/>
          </a:p>
          <a:p>
            <a:pPr marL="0" lvl="0" indent="0">
              <a:buNone/>
            </a:pPr>
            <a:r>
              <a:t>When you demonstrate AI in class, narrate your thinking: “I’m not going to paste the actual student essay because that’s their work. Instead, I’ll use a sample I wrote for this purpose.”</a:t>
            </a:r>
          </a:p>
          <a:p>
            <a:pPr marL="0" lvl="0" indent="0">
              <a:buNone/>
            </a:pPr>
            <a:endParaRPr/>
          </a:p>
          <a:p>
            <a:pPr marL="0" lvl="0" indent="0">
              <a:buNone/>
            </a:pPr>
            <a:r>
              <a:rPr b="1"/>
              <a:t>Transition:</a:t>
            </a:r>
            <a:r>
              <a:t> “Let’s wrap up with the key takeaways…”</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Pause for 2-3 seconds before speaking. Let the number sink in.</a:t>
            </a:r>
          </a:p>
          <a:p>
            <a:pPr marL="0" lvl="0" indent="0">
              <a:buNone/>
            </a:pPr>
            <a:endParaRPr/>
          </a:p>
          <a:p>
            <a:pPr marL="0" lvl="0" indent="0">
              <a:buNone/>
            </a:pPr>
            <a:r>
              <a:t>“$440,000. That’s what the Australian government paid Deloitte for a welfare review report earlier this year.”</a:t>
            </a:r>
          </a:p>
          <a:p>
            <a:pPr marL="0" lvl="0" indent="0">
              <a:buNone/>
            </a:pPr>
            <a:endParaRPr/>
          </a:p>
          <a:p>
            <a:pPr marL="0" lvl="0" indent="0">
              <a:spcBef>
                <a:spcPts val="3000"/>
              </a:spcBef>
              <a:buNone/>
            </a:pPr>
            <a:r>
              <a:rPr b="1"/>
              <a:t>The Deloitte Case</a:t>
            </a:r>
          </a:p>
          <a:p>
            <a:pPr marL="0" lvl="0" indent="0">
              <a:buNone/>
            </a:pPr>
            <a:endParaRPr b="1"/>
          </a:p>
          <a:p>
            <a:pPr marL="0" lvl="0" indent="0">
              <a:buNone/>
            </a:pPr>
            <a:r>
              <a:rPr b="1"/>
              <a:t>What happened:</a:t>
            </a:r>
          </a:p>
          <a:p>
            <a:pPr marL="0" lvl="0" indent="0">
              <a:buNone/>
            </a:pPr>
            <a:endParaRPr b="1"/>
          </a:p>
          <a:p>
            <a:pPr lvl="0"/>
            <a:r>
              <a:t>Deloitte used AI (GPT-4) to draft government reports</a:t>
            </a:r>
          </a:p>
          <a:p>
            <a:pPr marL="0" lvl="0" indent="0">
              <a:buNone/>
            </a:pPr>
            <a:endParaRPr/>
          </a:p>
          <a:p>
            <a:pPr lvl="0"/>
            <a:r>
              <a:t>Reports contained </a:t>
            </a:r>
            <a:r>
              <a:rPr b="1"/>
              <a:t>fabricated citations</a:t>
            </a:r>
            <a:r>
              <a:t> - fake studies, made-up quotes</a:t>
            </a:r>
          </a:p>
          <a:p>
            <a:pPr marL="0" lvl="0" indent="0">
              <a:buNone/>
            </a:pPr>
            <a:endParaRPr/>
          </a:p>
          <a:p>
            <a:pPr lvl="0"/>
            <a:r>
              <a:t>Australia: $440,000 welfare review - partial refund issued</a:t>
            </a:r>
          </a:p>
          <a:p>
            <a:pPr marL="0" lvl="0" indent="0">
              <a:buNone/>
            </a:pPr>
            <a:endParaRPr/>
          </a:p>
          <a:p>
            <a:pPr lvl="0"/>
            <a:r>
              <a:t>Canada: $1.6 million healthcare report - 4 incorrect citations found</a:t>
            </a:r>
          </a:p>
          <a:p>
            <a:pPr marL="0" lvl="0" indent="0">
              <a:buNone/>
            </a:pPr>
            <a:endParaRPr/>
          </a:p>
          <a:p>
            <a:pPr marL="0" lvl="0" indent="0">
              <a:buNone/>
            </a:pPr>
            <a:r>
              <a:rPr b="1"/>
              <a:t>Why this matters:</a:t>
            </a:r>
          </a:p>
          <a:p>
            <a:pPr marL="0" lvl="0" indent="0">
              <a:buNone/>
            </a:pPr>
            <a:endParaRPr b="1"/>
          </a:p>
          <a:p>
            <a:pPr marL="0" lvl="0" indent="0">
              <a:buNone/>
            </a:pPr>
            <a:r>
              <a:t>Deloitte is one of the world’s largest consulting firms. They have rigorous quality assurance processes, experienced professionals, and reputations built over decades. Yet their consultants trusted AI-generated content without verification. The AI didn’t malfunction - it did exactly what it was designed to do: generate plausible-sounding text. The failure was human: no one checked whether the citations were real.</a:t>
            </a:r>
          </a:p>
          <a:p>
            <a:pPr marL="0" lvl="0" indent="0">
              <a:buNone/>
            </a:pPr>
            <a:endParaRPr/>
          </a:p>
          <a:p>
            <a:pPr marL="0" lvl="0" indent="0">
              <a:buNone/>
            </a:pPr>
            <a:r>
              <a:rPr b="1"/>
              <a:t>The lesson:</a:t>
            </a:r>
            <a:r>
              <a:t> AI is confident even when wrong. Verification is essential.</a:t>
            </a:r>
          </a:p>
          <a:p>
            <a:pPr marL="0" lvl="0" indent="0">
              <a:buNone/>
            </a:pPr>
            <a:endParaRPr/>
          </a:p>
          <a:p>
            <a:pPr marL="0" lvl="0" indent="0">
              <a:buNone/>
            </a:pPr>
            <a:r>
              <a:rPr b="1"/>
              <a:t>Why this matters for us:</a:t>
            </a:r>
            <a:r>
              <a:t> Your students will encounter this. Some already are. Many are using AI for assignments right now - and they’re trusting it the same way Deloitte did. Today, I’m going to show you how to think about AI - and how to teach others to use it wisely.</a:t>
            </a:r>
          </a:p>
          <a:p>
            <a:pPr marL="0" lvl="0" indent="0">
              <a:buNone/>
            </a:pPr>
            <a:endParaRPr/>
          </a:p>
          <a:p>
            <a:pPr marL="0" lvl="0" indent="0">
              <a:buNone/>
            </a:pPr>
            <a:r>
              <a:rPr b="1"/>
              <a:t>Transition:</a:t>
            </a:r>
            <a:r>
              <a:t> “But before we dive into techniques, let’s address something that rarely gets discussed…”</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Let me reinforce each of these:</a:t>
            </a:r>
          </a:p>
          <a:p>
            <a:pPr marL="0" lvl="0" indent="0">
              <a:buNone/>
            </a:pPr>
            <a:endParaRPr/>
          </a:p>
          <a:p>
            <a:pPr marL="0" lvl="0" indent="0">
              <a:buNone/>
            </a:pPr>
            <a:r>
              <a:rPr b="1"/>
              <a:t>1. AI shame is real - normalise thoughtful use</a:t>
            </a:r>
          </a:p>
          <a:p>
            <a:pPr marL="0" lvl="0" indent="0">
              <a:buNone/>
            </a:pPr>
            <a:endParaRPr b="1"/>
          </a:p>
          <a:p>
            <a:pPr marL="0" lvl="0" indent="0">
              <a:buNone/>
            </a:pPr>
            <a:r>
              <a:t>Don’t hide your AI use. Don’t be ashamed of exploring these tools. The more openly we discuss how we use AI, the faster we develop good practices. Model transparency for your students.</a:t>
            </a:r>
          </a:p>
          <a:p>
            <a:pPr marL="0" lvl="0" indent="0">
              <a:buNone/>
            </a:pPr>
            <a:endParaRPr/>
          </a:p>
          <a:p>
            <a:pPr marL="0" lvl="0" indent="0">
              <a:buNone/>
            </a:pPr>
            <a:r>
              <a:rPr b="1"/>
              <a:t>2. Instructions are everything - clarity drives quality</a:t>
            </a:r>
          </a:p>
          <a:p>
            <a:pPr marL="0" lvl="0" indent="0">
              <a:buNone/>
            </a:pPr>
            <a:endParaRPr b="1"/>
          </a:p>
          <a:p>
            <a:pPr marL="0" lvl="0" indent="0">
              <a:buNone/>
            </a:pPr>
            <a:r>
              <a:t>Forget the jargon. Just give clear instructions. Be specific about context, role, task, and format. The better your input, the better the output.</a:t>
            </a:r>
          </a:p>
          <a:p>
            <a:pPr marL="0" lvl="0" indent="0">
              <a:buNone/>
            </a:pPr>
            <a:endParaRPr/>
          </a:p>
          <a:p>
            <a:pPr marL="0" lvl="0" indent="0">
              <a:buNone/>
            </a:pPr>
            <a:r>
              <a:rPr b="1"/>
              <a:t>3. Multi-perspective prompting (Board of Directors)</a:t>
            </a:r>
          </a:p>
          <a:p>
            <a:pPr marL="0" lvl="0" indent="0">
              <a:buNone/>
            </a:pPr>
            <a:endParaRPr b="1"/>
          </a:p>
          <a:p>
            <a:pPr marL="0" lvl="0" indent="0">
              <a:buNone/>
            </a:pPr>
            <a:r>
              <a:t>Use AI to simulate multiple viewpoints. It’s faster than consulting five colleagues and catches blind spots you’d miss alone. Adapt the “directors” to fit your context.</a:t>
            </a:r>
          </a:p>
          <a:p>
            <a:pPr marL="0" lvl="0" indent="0">
              <a:buNone/>
            </a:pPr>
            <a:endParaRPr/>
          </a:p>
          <a:p>
            <a:pPr marL="0" lvl="0" indent="0">
              <a:buNone/>
            </a:pPr>
            <a:r>
              <a:rPr b="1"/>
              <a:t>4. Challenge your ideas (Devil’s Advocate)</a:t>
            </a:r>
          </a:p>
          <a:p>
            <a:pPr marL="0" lvl="0" indent="0">
              <a:buNone/>
            </a:pPr>
            <a:endParaRPr b="1"/>
          </a:p>
          <a:p>
            <a:pPr marL="0" lvl="0" indent="0">
              <a:buNone/>
            </a:pPr>
            <a:r>
              <a:t>Use AI to argue against your positions. Give it permission to be critical. The goal isn’t to abandon your ideas - it’s to hold them more intelligently.</a:t>
            </a:r>
          </a:p>
          <a:p>
            <a:pPr marL="0" lvl="0" indent="0">
              <a:buNone/>
            </a:pPr>
            <a:endParaRPr/>
          </a:p>
          <a:p>
            <a:pPr marL="0" lvl="0" indent="0">
              <a:buNone/>
            </a:pPr>
            <a:r>
              <a:rPr b="1"/>
              <a:t>5. Let AI interview you (Reverse Prompting)</a:t>
            </a:r>
          </a:p>
          <a:p>
            <a:pPr marL="0" lvl="0" indent="0">
              <a:buNone/>
            </a:pPr>
            <a:endParaRPr b="1"/>
          </a:p>
          <a:p>
            <a:pPr marL="0" lvl="0" indent="0">
              <a:buNone/>
            </a:pPr>
            <a:r>
              <a:t>When you don’t know what to ask, let AI interview you first. The questions surface your implicit knowledge and lead to tailored recommendations.</a:t>
            </a:r>
          </a:p>
          <a:p>
            <a:pPr marL="0" lvl="0" indent="0">
              <a:buNone/>
            </a:pPr>
            <a:endParaRPr/>
          </a:p>
          <a:p>
            <a:pPr marL="0" lvl="0" indent="0">
              <a:buNone/>
            </a:pPr>
            <a:r>
              <a:rPr b="1"/>
              <a:t>6. Always verify - never trust blindly</a:t>
            </a:r>
          </a:p>
          <a:p>
            <a:pPr marL="0" lvl="0" indent="0">
              <a:buNone/>
            </a:pPr>
            <a:endParaRPr b="1"/>
          </a:p>
          <a:p>
            <a:pPr marL="0" lvl="0" indent="0">
              <a:buNone/>
            </a:pPr>
            <a:r>
              <a:t>AI hallucinates. It sounds confident even when wrong. Verify citations, check statistics, apply logical scrutiny. If you can’t verify it, don’t use it.</a:t>
            </a:r>
          </a:p>
          <a:p>
            <a:pPr marL="0" lvl="0" indent="0">
              <a:buNone/>
            </a:pPr>
            <a:endParaRPr/>
          </a:p>
          <a:p>
            <a:pPr marL="0" lvl="0" indent="0">
              <a:buNone/>
            </a:pPr>
            <a:r>
              <a:rPr b="1"/>
              <a:t>The meta-message:</a:t>
            </a:r>
          </a:p>
          <a:p>
            <a:pPr marL="0" lvl="0" indent="0">
              <a:buNone/>
            </a:pPr>
            <a:endParaRPr b="1"/>
          </a:p>
          <a:p>
            <a:pPr marL="0" lvl="0" indent="0">
              <a:buNone/>
            </a:pPr>
            <a:r>
              <a:t>You don’t need to become an AI expert. You need to develop judgement about when and how to use these tools. That judgement comes from practice, reflection, and conversation with colleagues.</a:t>
            </a:r>
          </a:p>
          <a:p>
            <a:pPr marL="0" lvl="0" indent="0">
              <a:buNone/>
            </a:pPr>
            <a:endParaRPr/>
          </a:p>
          <a:p>
            <a:pPr marL="0" lvl="0" indent="0">
              <a:buNone/>
            </a:pPr>
            <a:r>
              <a:rPr b="1"/>
              <a:t>Transition:</a:t>
            </a:r>
            <a:r>
              <a:t> “Before you leave, I want you to make one commitment…”</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importance of starting small:</a:t>
            </a:r>
          </a:p>
          <a:p>
            <a:pPr marL="0" lvl="0" indent="0">
              <a:buNone/>
            </a:pPr>
            <a:endParaRPr b="1"/>
          </a:p>
          <a:p>
            <a:pPr marL="0" lvl="0" indent="0">
              <a:buNone/>
            </a:pPr>
            <a:r>
              <a:t>The biggest barrier to learning any new skill is the gap between knowing and doing. You now know several techniques. The question is whether you’ll actually try them.</a:t>
            </a:r>
          </a:p>
          <a:p>
            <a:pPr marL="0" lvl="0" indent="0">
              <a:buNone/>
            </a:pPr>
            <a:endParaRPr/>
          </a:p>
          <a:p>
            <a:pPr marL="0" lvl="0" indent="0">
              <a:buNone/>
            </a:pPr>
            <a:r>
              <a:rPr b="1"/>
              <a:t>Why small experiments work:</a:t>
            </a:r>
          </a:p>
          <a:p>
            <a:pPr marL="0" lvl="0" indent="0">
              <a:buNone/>
            </a:pPr>
            <a:endParaRPr b="1"/>
          </a:p>
          <a:p>
            <a:pPr marL="342900" lvl="0" indent="-342900">
              <a:buAutoNum type="arabicPeriod"/>
            </a:pPr>
            <a:r>
              <a:rPr b="1"/>
              <a:t>Low stakes</a:t>
            </a:r>
            <a:r>
              <a:t> - If it doesn’t work, you’ve lost nothing</a:t>
            </a:r>
          </a:p>
          <a:p>
            <a:pPr marL="0" lvl="0" indent="0">
              <a:buNone/>
            </a:pPr>
            <a:endParaRPr/>
          </a:p>
          <a:p>
            <a:pPr marL="342900" lvl="0" indent="-342900">
              <a:buAutoNum type="arabicPeriod"/>
            </a:pPr>
            <a:r>
              <a:rPr b="1"/>
              <a:t>Quick feedback</a:t>
            </a:r>
            <a:r>
              <a:t> - You learn immediately what works for you</a:t>
            </a:r>
          </a:p>
          <a:p>
            <a:pPr marL="0" lvl="0" indent="0">
              <a:buNone/>
            </a:pPr>
            <a:endParaRPr/>
          </a:p>
          <a:p>
            <a:pPr marL="342900" lvl="0" indent="-342900">
              <a:buAutoNum type="arabicPeriod"/>
            </a:pPr>
            <a:r>
              <a:rPr b="1"/>
              <a:t>Builds confidence</a:t>
            </a:r>
            <a:r>
              <a:t> - Small successes lead to bigger experiments</a:t>
            </a:r>
          </a:p>
          <a:p>
            <a:pPr marL="0" lvl="0" indent="0">
              <a:buNone/>
            </a:pPr>
            <a:endParaRPr/>
          </a:p>
          <a:p>
            <a:pPr marL="342900" lvl="0" indent="-342900">
              <a:buAutoNum type="arabicPeriod"/>
            </a:pPr>
            <a:r>
              <a:rPr b="1"/>
              <a:t>Creates stories</a:t>
            </a:r>
            <a:r>
              <a:t> - You’ll have experiences to share with colleagues</a:t>
            </a:r>
          </a:p>
          <a:p>
            <a:pPr marL="0" lvl="0" indent="0">
              <a:buNone/>
            </a:pPr>
            <a:endParaRPr/>
          </a:p>
          <a:p>
            <a:pPr marL="0" lvl="0" indent="0">
              <a:buNone/>
            </a:pPr>
            <a:r>
              <a:rPr b="1"/>
              <a:t>Three concrete experiments:</a:t>
            </a:r>
          </a:p>
          <a:p>
            <a:pPr marL="0" lvl="0" indent="0">
              <a:buNone/>
            </a:pPr>
            <a:endParaRPr b="1"/>
          </a:p>
          <a:p>
            <a:pPr marL="0" lvl="0" indent="0">
              <a:buNone/>
            </a:pPr>
            <a:r>
              <a:rPr b="1"/>
              <a:t>Option 1: Draft feedback on student work</a:t>
            </a:r>
          </a:p>
          <a:p>
            <a:pPr marL="0" lvl="0" indent="0">
              <a:buNone/>
            </a:pPr>
            <a:endParaRPr b="1"/>
          </a:p>
          <a:p>
            <a:pPr marL="0" lvl="0" indent="0">
              <a:buNone/>
            </a:pPr>
            <a:r>
              <a:t>Next time you’re marking, try this: - Paste a student’s work into AI (anonymised if needed) - Ask AI to draft constructive feedback - Review, edit, and personalise before sending - Reflect: What did AI do well? What did you need to change?</a:t>
            </a:r>
          </a:p>
          <a:p>
            <a:pPr marL="0" lvl="0" indent="0">
              <a:buNone/>
            </a:pPr>
            <a:endParaRPr/>
          </a:p>
          <a:p>
            <a:pPr marL="0" lvl="0" indent="0">
              <a:buNone/>
            </a:pPr>
            <a:r>
              <a:rPr b="1"/>
              <a:t>Option 2: Board of Directors on a current decision</a:t>
            </a:r>
          </a:p>
          <a:p>
            <a:pPr marL="0" lvl="0" indent="0">
              <a:buNone/>
            </a:pPr>
            <a:endParaRPr b="1"/>
          </a:p>
          <a:p>
            <a:pPr marL="0" lvl="0" indent="0">
              <a:buNone/>
            </a:pPr>
            <a:r>
              <a:t>Think of something you’re actually working on. Run the Board of Directors prompt with relevant stakeholders. See what perspectives emerge that you hadn’t considered.</a:t>
            </a:r>
          </a:p>
          <a:p>
            <a:pPr marL="0" lvl="0" indent="0">
              <a:buNone/>
            </a:pPr>
            <a:endParaRPr/>
          </a:p>
          <a:p>
            <a:pPr marL="0" lvl="0" indent="0">
              <a:buNone/>
            </a:pPr>
            <a:r>
              <a:rPr b="1"/>
              <a:t>Option 3: Stress-test an assessment</a:t>
            </a:r>
          </a:p>
          <a:p>
            <a:pPr marL="0" lvl="0" indent="0">
              <a:buNone/>
            </a:pPr>
            <a:endParaRPr b="1"/>
          </a:p>
          <a:p>
            <a:pPr marL="0" lvl="0" indent="0">
              <a:buNone/>
            </a:pPr>
            <a:r>
              <a:t>Take one of your assessment briefs. Paste it into AI. See what it produces. Ask yourself: What does this tell me about what my assessment is actually measuring?</a:t>
            </a:r>
          </a:p>
          <a:p>
            <a:pPr marL="0" lvl="0" indent="0">
              <a:buNone/>
            </a:pPr>
            <a:endParaRPr/>
          </a:p>
          <a:p>
            <a:pPr marL="0" lvl="0" indent="0">
              <a:buNone/>
            </a:pPr>
            <a:r>
              <a:rPr b="1"/>
              <a:t>Share with colleagues:</a:t>
            </a:r>
          </a:p>
          <a:p>
            <a:pPr marL="0" lvl="0" indent="0">
              <a:buNone/>
            </a:pPr>
            <a:endParaRPr b="1"/>
          </a:p>
          <a:p>
            <a:pPr marL="0" lvl="0" indent="0">
              <a:buNone/>
            </a:pPr>
            <a:r>
              <a:t>Whatever you try, tell someone about it. Share what worked, what didn’t, what surprised you. This is how we build collective knowledge and break through AI shame.</a:t>
            </a:r>
          </a:p>
          <a:p>
            <a:pPr marL="0" lvl="0" indent="0">
              <a:buNone/>
            </a:pPr>
            <a:endParaRPr/>
          </a:p>
          <a:p>
            <a:pPr marL="0" lvl="0" indent="0">
              <a:buNone/>
            </a:pPr>
            <a:r>
              <a:rPr b="1"/>
              <a:t>The goal:</a:t>
            </a:r>
          </a:p>
          <a:p>
            <a:pPr marL="0" lvl="0" indent="0">
              <a:buNone/>
            </a:pPr>
            <a:endParaRPr b="1"/>
          </a:p>
          <a:p>
            <a:pPr marL="0" lvl="0" indent="0">
              <a:buNone/>
            </a:pPr>
            <a:r>
              <a:t>You’re not trying to become an AI expert overnight. You’re trying to develop judgement - the kind of professional judgement that knows when AI helps, when it doesn’t, and how to use it responsibly.</a:t>
            </a:r>
          </a:p>
          <a:p>
            <a:pPr marL="0" lvl="0" indent="0">
              <a:buNone/>
            </a:pPr>
            <a:endParaRPr/>
          </a:p>
          <a:p>
            <a:pPr marL="0" lvl="0" indent="0">
              <a:buNone/>
            </a:pPr>
            <a:r>
              <a:t>Start small. Scale what works. Share with colleagues.</a:t>
            </a:r>
          </a:p>
          <a:p>
            <a:pPr marL="0" lvl="0" indent="0">
              <a:buNone/>
            </a:pPr>
            <a:endParaRPr/>
          </a:p>
          <a:p>
            <a:pPr marL="0" lvl="0" indent="0">
              <a:buNone/>
            </a:pPr>
            <a:r>
              <a:rPr b="1"/>
              <a:t>Transition:</a:t>
            </a:r>
            <a:r>
              <a:t> “Thank you for your attention. I’m happy to take questions…”</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b="1" dirty="0"/>
              <a:t>Resources available on the companion website:</a:t>
            </a:r>
          </a:p>
          <a:p>
            <a:pPr marL="0" lvl="0" indent="0">
              <a:buNone/>
            </a:pPr>
            <a:endParaRPr lang="en-AU" b="1" dirty="0"/>
          </a:p>
          <a:p>
            <a:pPr lvl="0"/>
            <a:r>
              <a:rPr lang="en-AU" b="1" dirty="0"/>
              <a:t>Educator Handout</a:t>
            </a:r>
            <a:r>
              <a:rPr lang="en-AU" dirty="0"/>
              <a:t> - All prompts from today’s session, ready to copy and paste</a:t>
            </a:r>
          </a:p>
          <a:p>
            <a:pPr marL="0" lvl="0" indent="0">
              <a:buNone/>
            </a:pPr>
            <a:endParaRPr lang="en-AU" dirty="0"/>
          </a:p>
          <a:p>
            <a:pPr lvl="0"/>
            <a:r>
              <a:rPr lang="en-AU" b="1" dirty="0"/>
              <a:t>Diagnostic Quiz</a:t>
            </a:r>
            <a:r>
              <a:rPr lang="en-AU" dirty="0"/>
              <a:t> - Get personalised recommendations for where to start based on your experience level</a:t>
            </a:r>
          </a:p>
          <a:p>
            <a:pPr marL="0" lvl="0" indent="0">
              <a:buNone/>
            </a:pPr>
            <a:endParaRPr lang="en-AU" dirty="0"/>
          </a:p>
          <a:p>
            <a:pPr lvl="0"/>
            <a:r>
              <a:rPr lang="en-AU" b="1" dirty="0"/>
              <a:t>Deep-Dive Guides</a:t>
            </a:r>
            <a:r>
              <a:rPr lang="en-AU" dirty="0"/>
              <a:t> - What is AI, What are LLMs, CRAFT prompting framework, Seven Techniques</a:t>
            </a:r>
          </a:p>
          <a:p>
            <a:pPr marL="0" lvl="0" indent="0">
              <a:buNone/>
            </a:pPr>
            <a:endParaRPr lang="en-AU" dirty="0"/>
          </a:p>
          <a:p>
            <a:pPr lvl="0"/>
            <a:r>
              <a:rPr lang="en-AU" b="1" dirty="0"/>
              <a:t>Ethics and Integrity Guidelines</a:t>
            </a:r>
            <a:r>
              <a:rPr lang="en-AU" dirty="0"/>
              <a:t> - More detailed guidance on responsible use</a:t>
            </a:r>
          </a:p>
          <a:p>
            <a:pPr marL="0" lvl="0" indent="0">
              <a:buNone/>
            </a:pPr>
            <a:endParaRPr lang="en-AU" dirty="0"/>
          </a:p>
          <a:p>
            <a:pPr lvl="0"/>
            <a:r>
              <a:rPr lang="en-AU" b="1" dirty="0"/>
              <a:t>Style Mirror Tool</a:t>
            </a:r>
            <a:r>
              <a:rPr lang="en-AU" dirty="0"/>
              <a:t> - Help AI learn to write in your voice (great for drafting feedback)</a:t>
            </a:r>
          </a:p>
          <a:p>
            <a:pPr marL="0" lvl="0" indent="0">
              <a:buNone/>
            </a:pPr>
            <a:endParaRPr lang="en-AU" dirty="0"/>
          </a:p>
          <a:p>
            <a:pPr lvl="0"/>
            <a:r>
              <a:rPr lang="en-AU" b="1" dirty="0"/>
              <a:t>Deloitte Case Study</a:t>
            </a:r>
            <a:r>
              <a:rPr lang="en-AU" dirty="0"/>
              <a:t> - Full details on the hallucination incidents we discussed</a:t>
            </a:r>
          </a:p>
          <a:p>
            <a:pPr marL="0" lvl="0" indent="0">
              <a:buNone/>
            </a:pPr>
            <a:endParaRPr lang="en-AU" dirty="0"/>
          </a:p>
          <a:p>
            <a:pPr marL="0" lvl="0" indent="0">
              <a:buNone/>
            </a:pPr>
            <a:r>
              <a:rPr lang="en-AU" b="1" dirty="0"/>
              <a:t>If they haven’t scanned the QR code:</a:t>
            </a:r>
          </a:p>
          <a:p>
            <a:pPr marL="0" lvl="0" indent="0">
              <a:buNone/>
            </a:pPr>
            <a:endParaRPr lang="en-AU" b="1" dirty="0"/>
          </a:p>
          <a:p>
            <a:pPr marL="0" lvl="0" indent="0">
              <a:buNone/>
            </a:pPr>
            <a:r>
              <a:rPr lang="en-AU" dirty="0"/>
              <a:t>“If you haven’t already, please scan the QR code or visit the URL to access the companion website. All the prompts we used today are there, plus deeper reading if you want to explore further.”</a:t>
            </a:r>
          </a:p>
          <a:p>
            <a:pPr marL="0" lvl="0" indent="0">
              <a:buNone/>
            </a:pPr>
            <a:endParaRPr lang="en-AU" dirty="0"/>
          </a:p>
          <a:p>
            <a:pPr marL="0" lvl="0" indent="0">
              <a:buNone/>
            </a:pPr>
            <a:r>
              <a:rPr lang="en-AU" b="1" dirty="0"/>
              <a:t>Handling questions:</a:t>
            </a:r>
          </a:p>
          <a:p>
            <a:pPr marL="0" lvl="0" indent="0">
              <a:buNone/>
            </a:pPr>
            <a:endParaRPr lang="en-AU" b="1" dirty="0"/>
          </a:p>
          <a:p>
            <a:pPr marL="0" lvl="0" indent="0">
              <a:buNone/>
            </a:pPr>
            <a:r>
              <a:rPr lang="en-AU" dirty="0"/>
              <a:t>Common questions you might receive:</a:t>
            </a:r>
          </a:p>
          <a:p>
            <a:pPr marL="0" lvl="0" indent="0">
              <a:buNone/>
            </a:pPr>
            <a:endParaRPr lang="en-AU" dirty="0"/>
          </a:p>
          <a:p>
            <a:pPr lvl="0"/>
            <a:r>
              <a:rPr lang="en-AU" dirty="0"/>
              <a:t>“Which AI tool should I use?” → They’re all similar for basic use. Gemini is free and integrates with Google. ChatGPT is most popular. Claude is known for nuanced responses. Try a few and see what feels right.</a:t>
            </a:r>
          </a:p>
          <a:p>
            <a:pPr marL="0" lvl="0" indent="0">
              <a:buNone/>
            </a:pPr>
            <a:endParaRPr lang="en-AU" dirty="0"/>
          </a:p>
          <a:p>
            <a:pPr lvl="0"/>
            <a:r>
              <a:rPr lang="en-AU" dirty="0"/>
              <a:t>“How do I know if students are using AI?” → Detection is unreliable. Focus on assessment design that makes AI use visible or less advantageous, rather than detection.</a:t>
            </a:r>
          </a:p>
          <a:p>
            <a:pPr marL="0" lvl="0" indent="0">
              <a:buNone/>
            </a:pPr>
            <a:endParaRPr lang="en-AU" dirty="0"/>
          </a:p>
          <a:p>
            <a:pPr lvl="0"/>
            <a:r>
              <a:rPr lang="en-AU" dirty="0"/>
              <a:t>“What about copyright/IP?” → Complex area. Generally, using AI for your own work preparation is fine. Publishing AI-generated content raises questions. Check your institution’s policies.</a:t>
            </a:r>
          </a:p>
          <a:p>
            <a:pPr marL="0" lvl="0" indent="0">
              <a:buNone/>
            </a:pPr>
            <a:endParaRPr lang="en-AU" dirty="0"/>
          </a:p>
          <a:p>
            <a:pPr lvl="0"/>
            <a:r>
              <a:rPr lang="en-AU" dirty="0"/>
              <a:t>“Is this really different from Google?” → Fundamentally, yes. Google finds existing information. AI generates new text. The verification requirements are different.</a:t>
            </a:r>
          </a:p>
          <a:p>
            <a:pPr marL="0" lvl="0" indent="0">
              <a:buNone/>
            </a:pPr>
            <a:endParaRPr lang="en-AU" dirty="0"/>
          </a:p>
          <a:p>
            <a:pPr marL="0" lvl="0" indent="0">
              <a:buNone/>
            </a:pPr>
            <a:r>
              <a:rPr lang="en-AU" b="1" dirty="0"/>
              <a:t>Closing:</a:t>
            </a:r>
          </a:p>
          <a:p>
            <a:pPr marL="0" lvl="0" indent="0">
              <a:buNone/>
            </a:pPr>
            <a:endParaRPr lang="en-AU" b="1" dirty="0"/>
          </a:p>
          <a:p>
            <a:pPr marL="0" lvl="0" indent="0">
              <a:buNone/>
            </a:pPr>
            <a:r>
              <a:rPr lang="en-AU" dirty="0"/>
              <a:t>“Thank you for your attention and participation. The educators who will thrive in this era aren’t those who avoid AI or embrace it uncritically. They’re those who develop the judgement to use it wisely - and model that wisdom for their students. I hope today has been a useful step in that direction.”</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22</a:t>
            </a:fld>
            <a:endParaRPr lang="en-US"/>
          </a:p>
        </p:txBody>
      </p:sp>
    </p:spTree>
    <p:extLst>
      <p:ext uri="{BB962C8B-B14F-4D97-AF65-F5344CB8AC3E}">
        <p14:creationId xmlns:p14="http://schemas.microsoft.com/office/powerpoint/2010/main" val="14247861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Briefly walk through the agenda. Emphasise that this is a practical session - they’ll leave with prompts they can use immediately.</a:t>
            </a:r>
          </a:p>
          <a:p>
            <a:pPr marL="0" lvl="0" indent="0">
              <a:buNone/>
            </a:pPr>
            <a:endParaRPr lang="en-AU" dirty="0"/>
          </a:p>
          <a:p>
            <a:pPr marL="0" lvl="0" indent="0">
              <a:buNone/>
            </a:pPr>
            <a:r>
              <a:rPr lang="en-AU" dirty="0"/>
              <a:t>Mention the companion website early so they know there’s a resource for deeper exploration. If you have a QR code, display it now and give them a moment to scan it.</a:t>
            </a:r>
          </a:p>
          <a:p>
            <a:pPr marL="0" lvl="0" indent="0">
              <a:buNone/>
            </a:pPr>
            <a:endParaRPr lang="en-AU" dirty="0"/>
          </a:p>
          <a:p>
            <a:pPr marL="0" lvl="0" indent="0">
              <a:buNone/>
            </a:pPr>
            <a:r>
              <a:rPr lang="en-AU" b="1" dirty="0"/>
              <a:t>Key framing:</a:t>
            </a:r>
            <a:r>
              <a:rPr lang="en-AU" dirty="0"/>
              <a:t> “This session is designed for educators at any level of AI experience. Whether you’ve never used ChatGPT or you use it daily, you’ll find something useful here.”</a:t>
            </a:r>
          </a:p>
          <a:p>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3</a:t>
            </a:fld>
            <a:endParaRPr lang="en-US"/>
          </a:p>
        </p:txBody>
      </p:sp>
    </p:spTree>
    <p:extLst>
      <p:ext uri="{BB962C8B-B14F-4D97-AF65-F5344CB8AC3E}">
        <p14:creationId xmlns:p14="http://schemas.microsoft.com/office/powerpoint/2010/main" val="6667064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Before we talk about how to use AI, let’s talk about something that doesn’t get discussed enough.</a:t>
            </a:r>
          </a:p>
          <a:p>
            <a:pPr marL="0" lvl="0" indent="0">
              <a:buNone/>
            </a:pPr>
            <a:endParaRPr/>
          </a:p>
          <a:p>
            <a:pPr marL="0" lvl="0" indent="0">
              <a:buNone/>
            </a:pPr>
            <a:r>
              <a:rPr b="1"/>
              <a:t>The elephant in the room: AI Shame</a:t>
            </a:r>
          </a:p>
          <a:p>
            <a:pPr marL="0" lvl="0" indent="0">
              <a:buNone/>
            </a:pPr>
            <a:endParaRPr b="1"/>
          </a:p>
          <a:p>
            <a:pPr marL="0" lvl="0" indent="0">
              <a:buNone/>
            </a:pPr>
            <a:r>
              <a:t>Here’s what the research tells us:</a:t>
            </a:r>
          </a:p>
          <a:p>
            <a:pPr marL="0" lvl="0" indent="0">
              <a:buNone/>
            </a:pPr>
            <a:endParaRPr/>
          </a:p>
          <a:p>
            <a:pPr lvl="0"/>
            <a:r>
              <a:t>70% of knowledge workers use AI weekly (Microsoft Work Trend Index, 2024)</a:t>
            </a:r>
          </a:p>
          <a:p>
            <a:pPr marL="0" lvl="0" indent="0">
              <a:buNone/>
            </a:pPr>
            <a:endParaRPr/>
          </a:p>
          <a:p>
            <a:pPr lvl="0"/>
            <a:r>
              <a:t>Yet 63% fear being seen as incompetent or lazy for using it</a:t>
            </a:r>
          </a:p>
          <a:p>
            <a:pPr marL="0" lvl="0" indent="0">
              <a:buNone/>
            </a:pPr>
            <a:endParaRPr/>
          </a:p>
          <a:p>
            <a:pPr lvl="0"/>
            <a:r>
              <a:t>Most people hide their AI use from colleagues and managers</a:t>
            </a:r>
          </a:p>
          <a:p>
            <a:pPr marL="0" lvl="0" indent="0">
              <a:buNone/>
            </a:pPr>
            <a:endParaRPr/>
          </a:p>
          <a:p>
            <a:pPr marL="0" lvl="0" indent="0">
              <a:buNone/>
            </a:pPr>
            <a:r>
              <a:rPr b="1"/>
              <a:t>Sound familiar?</a:t>
            </a:r>
          </a:p>
          <a:p>
            <a:pPr marL="0" lvl="0" indent="0">
              <a:buNone/>
            </a:pPr>
            <a:endParaRPr b="1"/>
          </a:p>
          <a:p>
            <a:pPr marL="0" lvl="0" indent="0">
              <a:buNone/>
            </a:pPr>
            <a:r>
              <a:t>This creates what I call “underground use” - people using AI without sharing best practices, without developing skills openly, without learning from each other. It’s like everyone secretly using calculators but pretending they’re doing mental arithmetic.</a:t>
            </a:r>
          </a:p>
          <a:p>
            <a:pPr marL="0" lvl="0" indent="0">
              <a:buNone/>
            </a:pPr>
            <a:endParaRPr/>
          </a:p>
          <a:p>
            <a:pPr marL="0" lvl="0" indent="0">
              <a:buNone/>
            </a:pPr>
            <a:r>
              <a:rPr b="1"/>
              <a:t>Why does this shame exist?</a:t>
            </a:r>
          </a:p>
          <a:p>
            <a:pPr marL="0" lvl="0" indent="0">
              <a:buNone/>
            </a:pPr>
            <a:endParaRPr b="1"/>
          </a:p>
          <a:p>
            <a:pPr marL="342900" lvl="0" indent="-342900">
              <a:buAutoNum type="arabicPeriod"/>
            </a:pPr>
            <a:r>
              <a:rPr b="1"/>
              <a:t>Fear of being seen as “cheating”</a:t>
            </a:r>
            <a:r>
              <a:t> - We’ve internalised that good work must be hard work</a:t>
            </a:r>
          </a:p>
          <a:p>
            <a:pPr marL="0" lvl="0" indent="0">
              <a:buNone/>
            </a:pPr>
            <a:endParaRPr/>
          </a:p>
          <a:p>
            <a:pPr marL="342900" lvl="0" indent="-342900">
              <a:buAutoNum type="arabicPeriod"/>
            </a:pPr>
            <a:r>
              <a:rPr b="1"/>
              <a:t>Imposter syndrome</a:t>
            </a:r>
            <a:r>
              <a:t> - “If AI helped me, did I really earn this?”</a:t>
            </a:r>
          </a:p>
          <a:p>
            <a:pPr marL="0" lvl="0" indent="0">
              <a:buNone/>
            </a:pPr>
            <a:endParaRPr/>
          </a:p>
          <a:p>
            <a:pPr marL="342900" lvl="0" indent="-342900">
              <a:buAutoNum type="arabicPeriod"/>
            </a:pPr>
            <a:r>
              <a:rPr b="1"/>
              <a:t>Uncertainty about norms</a:t>
            </a:r>
            <a:r>
              <a:t> - We don’t know what’s acceptable, so we hide</a:t>
            </a:r>
          </a:p>
          <a:p>
            <a:pPr marL="0" lvl="0" indent="0">
              <a:buNone/>
            </a:pPr>
            <a:endParaRPr/>
          </a:p>
          <a:p>
            <a:pPr marL="342900" lvl="0" indent="-342900">
              <a:buAutoNum type="arabicPeriod"/>
            </a:pPr>
            <a:r>
              <a:rPr b="1"/>
              <a:t>Generational anxiety</a:t>
            </a:r>
            <a:r>
              <a:t> - Younger colleagues seem more comfortable, which amplifies the discomfort</a:t>
            </a:r>
          </a:p>
          <a:p>
            <a:pPr marL="0" lvl="0" indent="0">
              <a:buNone/>
            </a:pPr>
            <a:endParaRPr/>
          </a:p>
          <a:p>
            <a:pPr marL="0" lvl="0" indent="0">
              <a:buNone/>
            </a:pPr>
            <a:r>
              <a:rPr b="1"/>
              <a:t>The reframe:</a:t>
            </a:r>
            <a:r>
              <a:t> Using AI thoughtfully is a professional skill, like using a spreadsheet or search engine. The skill isn’t avoiding AI - it’s knowing when to use it, how to verify its output, and when human judgement is essential.</a:t>
            </a:r>
          </a:p>
          <a:p>
            <a:pPr marL="0" lvl="0" indent="0">
              <a:buNone/>
            </a:pPr>
            <a:endParaRPr/>
          </a:p>
          <a:p>
            <a:pPr marL="0" lvl="0" indent="0">
              <a:buNone/>
            </a:pPr>
            <a:r>
              <a:rPr b="1"/>
              <a:t>Discussion prompt (optional):</a:t>
            </a:r>
            <a:r>
              <a:t> “Quick show of hands - how many of you have used AI for work but haven’t really told anyone about it?” Usually gets knowing laughs and breaks the tension.</a:t>
            </a:r>
          </a:p>
          <a:p>
            <a:pPr marL="0" lvl="0" indent="0">
              <a:buNone/>
            </a:pPr>
            <a:endParaRPr/>
          </a:p>
          <a:p>
            <a:pPr marL="0" lvl="0" indent="0">
              <a:buNone/>
            </a:pPr>
            <a:r>
              <a:rPr b="1"/>
              <a:t>Transition:</a:t>
            </a:r>
            <a:r>
              <a:t> “Now let’s address the fear that often underlies this shame…”</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The historical perspective:</a:t>
            </a:r>
          </a:p>
          <a:p>
            <a:pPr marL="0" lvl="0" indent="0">
              <a:buNone/>
            </a:pPr>
            <a:endParaRPr b="1"/>
          </a:p>
          <a:p>
            <a:pPr marL="0" lvl="0" indent="0">
              <a:buNone/>
            </a:pPr>
            <a:r>
              <a:t>Think about calculators. When they became widely available, people worried maths teachers would become redundant. What actually happened? Calculators changed WHAT we teach and HOW we teach it. We stopped drilling long division and started focusing on mathematical thinking, problem-solving, and knowing which operations to apply. Maths teachers became MORE important, not less.</a:t>
            </a:r>
          </a:p>
          <a:p>
            <a:pPr marL="0" lvl="0" indent="0">
              <a:buNone/>
            </a:pPr>
            <a:endParaRPr/>
          </a:p>
          <a:p>
            <a:pPr marL="0" lvl="0" indent="0">
              <a:buNone/>
            </a:pPr>
            <a:r>
              <a:t>The same pattern repeated with: - Spell-checkers (didn’t replace English teachers) - Wikipedia (didn’t replace researchers) - Google (didn’t replace librarians - though it changed their role)</a:t>
            </a:r>
          </a:p>
          <a:p>
            <a:pPr marL="0" lvl="0" indent="0">
              <a:buNone/>
            </a:pPr>
            <a:endParaRPr/>
          </a:p>
          <a:p>
            <a:pPr marL="0" lvl="0" indent="0">
              <a:buNone/>
            </a:pPr>
            <a:r>
              <a:rPr b="1"/>
              <a:t>Why your expertise matters MORE:</a:t>
            </a:r>
          </a:p>
          <a:p>
            <a:pPr marL="0" lvl="0" indent="0">
              <a:buNone/>
            </a:pPr>
            <a:endParaRPr b="1"/>
          </a:p>
          <a:p>
            <a:pPr marL="342900" lvl="0" indent="-342900">
              <a:buAutoNum type="arabicPeriod"/>
            </a:pPr>
            <a:r>
              <a:rPr b="1"/>
              <a:t>Curation and verification</a:t>
            </a:r>
            <a:r>
              <a:t> - AI generates content; you determine what’s worth keeping</a:t>
            </a:r>
          </a:p>
          <a:p>
            <a:pPr marL="0" lvl="0" indent="0">
              <a:buNone/>
            </a:pPr>
            <a:endParaRPr/>
          </a:p>
          <a:p>
            <a:pPr marL="342900" lvl="0" indent="-342900">
              <a:buAutoNum type="arabicPeriod"/>
            </a:pPr>
            <a:r>
              <a:rPr b="1"/>
              <a:t>Contextual judgement</a:t>
            </a:r>
            <a:r>
              <a:t> - You know YOUR students, YOUR institution, YOUR discipline</a:t>
            </a:r>
          </a:p>
          <a:p>
            <a:pPr marL="0" lvl="0" indent="0">
              <a:buNone/>
            </a:pPr>
            <a:endParaRPr/>
          </a:p>
          <a:p>
            <a:pPr marL="342900" lvl="0" indent="-342900">
              <a:buAutoNum type="arabicPeriod"/>
            </a:pPr>
            <a:r>
              <a:rPr b="1"/>
              <a:t>Connection and inspiration</a:t>
            </a:r>
            <a:r>
              <a:t> - AI can’t mentor, can’t notice a struggling student, can’t inspire passion for a subject</a:t>
            </a:r>
          </a:p>
          <a:p>
            <a:pPr marL="0" lvl="0" indent="0">
              <a:buNone/>
            </a:pPr>
            <a:endParaRPr/>
          </a:p>
          <a:p>
            <a:pPr marL="342900" lvl="0" indent="-342900">
              <a:buAutoNum type="arabicPeriod"/>
            </a:pPr>
            <a:r>
              <a:rPr b="1"/>
              <a:t>Ethical guidance</a:t>
            </a:r>
            <a:r>
              <a:t> - Students need to learn WHEN and HOW to use AI responsibly</a:t>
            </a:r>
          </a:p>
          <a:p>
            <a:pPr marL="0" lvl="0" indent="0">
              <a:buNone/>
            </a:pPr>
            <a:endParaRPr/>
          </a:p>
          <a:p>
            <a:pPr marL="0" lvl="0" indent="0">
              <a:buNone/>
            </a:pPr>
            <a:r>
              <a:rPr b="1"/>
              <a:t>The shift in your role:</a:t>
            </a:r>
          </a:p>
          <a:p>
            <a:pPr marL="0" lvl="0" indent="0">
              <a:buNone/>
            </a:pPr>
            <a:endParaRPr b="1"/>
          </a:p>
          <a:p>
            <a:pPr lvl="0"/>
            <a:r>
              <a:t>From: Content delivery expert</a:t>
            </a:r>
          </a:p>
          <a:p>
            <a:pPr marL="0" lvl="0" indent="0">
              <a:buNone/>
            </a:pPr>
            <a:endParaRPr/>
          </a:p>
          <a:p>
            <a:pPr lvl="0"/>
            <a:r>
              <a:t>To: Learning experience architect + critical thinking coach + ethical guide</a:t>
            </a:r>
          </a:p>
          <a:p>
            <a:pPr marL="0" lvl="0" indent="0">
              <a:buNone/>
            </a:pPr>
            <a:endParaRPr/>
          </a:p>
          <a:p>
            <a:pPr marL="0" lvl="0" indent="0">
              <a:buNone/>
            </a:pPr>
            <a:r>
              <a:rPr b="1"/>
              <a:t>Key message:</a:t>
            </a:r>
            <a:r>
              <a:t> “Students don’t need you less in the age of AI. They need you MORE - to help them navigate this new landscape with wisdom and integrity.”</a:t>
            </a:r>
          </a:p>
          <a:p>
            <a:pPr marL="0" lvl="0" indent="0">
              <a:buNone/>
            </a:pPr>
            <a:endParaRPr/>
          </a:p>
          <a:p>
            <a:pPr marL="0" lvl="0" indent="0">
              <a:buNone/>
            </a:pPr>
            <a:r>
              <a:rPr b="1"/>
              <a:t>Transition:</a:t>
            </a:r>
            <a:r>
              <a:t> “Now let’s talk about how AI actually works - and it’s simpler than you might think…”</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Here’s the key insight I want you to take away from today:</a:t>
            </a:r>
          </a:p>
          <a:p>
            <a:pPr marL="0" lvl="0" indent="0">
              <a:buNone/>
            </a:pPr>
            <a:endParaRPr/>
          </a:p>
          <a:p>
            <a:pPr marL="0" lvl="0" indent="0">
              <a:buNone/>
            </a:pPr>
            <a:r>
              <a:rPr b="1"/>
              <a:t>At the heart of ALL AI are instructions.</a:t>
            </a:r>
          </a:p>
          <a:p>
            <a:pPr marL="0" lvl="0" indent="0">
              <a:buNone/>
            </a:pPr>
            <a:endParaRPr b="1"/>
          </a:p>
          <a:p>
            <a:pPr marL="0" lvl="0" indent="0">
              <a:buNone/>
            </a:pPr>
            <a:r>
              <a:t>You might hear terms like “prompt engineering” or “context engineering” - these are just fancy ways of saying “giving clear instructions.” The AI industry loves jargon, but don’t let it intimidate you.</a:t>
            </a:r>
          </a:p>
          <a:p>
            <a:pPr marL="0" lvl="0" indent="0">
              <a:buNone/>
            </a:pPr>
            <a:endParaRPr/>
          </a:p>
          <a:p>
            <a:pPr marL="0" lvl="0" indent="0">
              <a:buNone/>
            </a:pPr>
            <a:r>
              <a:rPr b="1"/>
              <a:t>Why instructions matter:</a:t>
            </a:r>
          </a:p>
          <a:p>
            <a:pPr marL="0" lvl="0" indent="0">
              <a:buNone/>
            </a:pPr>
            <a:endParaRPr b="1"/>
          </a:p>
          <a:p>
            <a:pPr marL="0" lvl="0" indent="0">
              <a:buNone/>
            </a:pPr>
            <a:r>
              <a:t>Large Language Models (LLMs) like ChatGPT, Claude, and Gemini are essentially sophisticated pattern-matching systems. They’ve been trained on vast amounts of text and learned to predict “what comes next” in a conversation. When you give them instructions, you’re steering that prediction.</a:t>
            </a:r>
          </a:p>
          <a:p>
            <a:pPr marL="0" lvl="0" indent="0">
              <a:buNone/>
            </a:pPr>
            <a:endParaRPr/>
          </a:p>
          <a:p>
            <a:pPr lvl="0"/>
            <a:r>
              <a:t>Vague instructions → vague, generic output</a:t>
            </a:r>
          </a:p>
          <a:p>
            <a:pPr marL="0" lvl="0" indent="0">
              <a:buNone/>
            </a:pPr>
            <a:endParaRPr/>
          </a:p>
          <a:p>
            <a:pPr lvl="0"/>
            <a:r>
              <a:t>Clear, specific instructions → useful, tailored output</a:t>
            </a:r>
          </a:p>
          <a:p>
            <a:pPr marL="0" lvl="0" indent="0">
              <a:buNone/>
            </a:pPr>
            <a:endParaRPr/>
          </a:p>
          <a:p>
            <a:pPr marL="0" lvl="0" indent="0">
              <a:buNone/>
            </a:pPr>
            <a:r>
              <a:rPr b="1"/>
              <a:t>The instruction components:</a:t>
            </a:r>
          </a:p>
          <a:p>
            <a:pPr marL="0" lvl="0" indent="0">
              <a:buNone/>
            </a:pPr>
            <a:endParaRPr b="1"/>
          </a:p>
          <a:p>
            <a:pPr marL="342900" lvl="0" indent="-342900">
              <a:buAutoNum type="arabicPeriod"/>
            </a:pPr>
            <a:r>
              <a:rPr b="1"/>
              <a:t>Context</a:t>
            </a:r>
            <a:r>
              <a:t> - What’s the situation? What do you already know?</a:t>
            </a:r>
          </a:p>
          <a:p>
            <a:pPr marL="0" lvl="0" indent="0">
              <a:buNone/>
            </a:pPr>
            <a:endParaRPr/>
          </a:p>
          <a:p>
            <a:pPr marL="342900" lvl="0" indent="-342900">
              <a:buAutoNum type="arabicPeriod"/>
            </a:pPr>
            <a:r>
              <a:rPr b="1"/>
              <a:t>Role</a:t>
            </a:r>
            <a:r>
              <a:t> - Who should the AI pretend to be? (expert, critic, interviewer)</a:t>
            </a:r>
          </a:p>
          <a:p>
            <a:pPr marL="0" lvl="0" indent="0">
              <a:buNone/>
            </a:pPr>
            <a:endParaRPr/>
          </a:p>
          <a:p>
            <a:pPr marL="342900" lvl="0" indent="-342900">
              <a:buAutoNum type="arabicPeriod"/>
            </a:pPr>
            <a:r>
              <a:rPr b="1"/>
              <a:t>Task</a:t>
            </a:r>
            <a:r>
              <a:t> - What specifically do you want it to do?</a:t>
            </a:r>
          </a:p>
          <a:p>
            <a:pPr marL="0" lvl="0" indent="0">
              <a:buNone/>
            </a:pPr>
            <a:endParaRPr/>
          </a:p>
          <a:p>
            <a:pPr marL="342900" lvl="0" indent="-342900">
              <a:buAutoNum type="arabicPeriod"/>
            </a:pPr>
            <a:r>
              <a:rPr b="1"/>
              <a:t>Format</a:t>
            </a:r>
            <a:r>
              <a:t> - How should the output be structured?</a:t>
            </a:r>
          </a:p>
          <a:p>
            <a:pPr marL="0" lvl="0" indent="0">
              <a:buNone/>
            </a:pPr>
            <a:endParaRPr/>
          </a:p>
          <a:p>
            <a:pPr marL="342900" lvl="0" indent="-342900">
              <a:buAutoNum type="arabicPeriod"/>
            </a:pPr>
            <a:r>
              <a:rPr b="1"/>
              <a:t>Constraints</a:t>
            </a:r>
            <a:r>
              <a:t> - What should it avoid or include?</a:t>
            </a:r>
          </a:p>
          <a:p>
            <a:pPr marL="0" lvl="0" indent="0">
              <a:buNone/>
            </a:pPr>
            <a:endParaRPr/>
          </a:p>
          <a:p>
            <a:pPr marL="0" lvl="0" indent="0">
              <a:buNone/>
            </a:pPr>
            <a:r>
              <a:t>You don’t need to memorise frameworks. Just remember: the clearer you are about what you want, the better the result.</a:t>
            </a:r>
          </a:p>
          <a:p>
            <a:pPr marL="0" lvl="0" indent="0">
              <a:buNone/>
            </a:pPr>
            <a:endParaRPr/>
          </a:p>
          <a:p>
            <a:pPr marL="0" lvl="0" indent="0">
              <a:buNone/>
            </a:pPr>
            <a:r>
              <a:rPr b="1"/>
              <a:t>Transition:</a:t>
            </a:r>
            <a:r>
              <a:t> “Let me give you a mental model for thinking about AI…”</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Key insight:</a:t>
            </a:r>
            <a:r>
              <a:t> AI is a </a:t>
            </a:r>
            <a:r>
              <a:rPr b="1"/>
              <a:t>reasoning engine</a:t>
            </a:r>
            <a:r>
              <a:t>, not a search engine</a:t>
            </a:r>
          </a:p>
          <a:p>
            <a:pPr marL="0" lvl="0" indent="0">
              <a:buNone/>
            </a:pPr>
            <a:endParaRPr/>
          </a:p>
          <a:p>
            <a:pPr lvl="0"/>
            <a:r>
              <a:t>Google finds information that exists</a:t>
            </a:r>
          </a:p>
          <a:p>
            <a:pPr marL="0" lvl="0" indent="0">
              <a:buNone/>
            </a:pPr>
            <a:endParaRPr/>
          </a:p>
          <a:p>
            <a:pPr lvl="0"/>
            <a:r>
              <a:t>AI generates responses based on patterns</a:t>
            </a:r>
          </a:p>
          <a:p>
            <a:pPr marL="0" lvl="0" indent="0">
              <a:buNone/>
            </a:pPr>
            <a:endParaRPr/>
          </a:p>
          <a:p>
            <a:pPr lvl="0"/>
            <a:r>
              <a:t>It doesn’t “know” things - it predicts likely responses</a:t>
            </a:r>
          </a:p>
          <a:p>
            <a:pPr marL="0" lvl="0" indent="0">
              <a:buNone/>
            </a:pPr>
            <a:endParaRPr/>
          </a:p>
          <a:p>
            <a:pPr marL="0" lvl="0" indent="0">
              <a:buNone/>
            </a:pPr>
            <a:r>
              <a:rPr b="1"/>
              <a:t>The Intern Analogy:</a:t>
            </a:r>
          </a:p>
          <a:p>
            <a:pPr marL="0" lvl="0" indent="0">
              <a:buNone/>
            </a:pPr>
            <a:endParaRPr b="1"/>
          </a:p>
          <a:p>
            <a:pPr marL="1270000" lvl="0" indent="0">
              <a:buNone/>
            </a:pPr>
            <a:r>
              <a:rPr sz="2000"/>
              <a:t>Think of AI like a brilliant intern. They’re eager, fast, and can do amazing work. But they might confidently present completely made-up statistics.</a:t>
            </a:r>
          </a:p>
          <a:p>
            <a:pPr marL="0" lvl="0" indent="0">
              <a:buNone/>
            </a:pPr>
            <a:endParaRPr sz="2000"/>
          </a:p>
          <a:p>
            <a:pPr marL="0" lvl="0" indent="0">
              <a:buNone/>
            </a:pPr>
            <a:r>
              <a:t>This analogy is powerful because it captures both the usefulness and the danger of AI.</a:t>
            </a:r>
          </a:p>
          <a:p>
            <a:pPr marL="0" lvl="0" indent="0">
              <a:buNone/>
            </a:pPr>
            <a:endParaRPr/>
          </a:p>
          <a:p>
            <a:pPr marL="0" lvl="0" indent="0">
              <a:buNone/>
            </a:pPr>
            <a:r>
              <a:rPr b="1"/>
              <a:t>The brilliant intern:</a:t>
            </a:r>
          </a:p>
          <a:p>
            <a:pPr marL="0" lvl="0" indent="0">
              <a:buNone/>
            </a:pPr>
            <a:endParaRPr b="1"/>
          </a:p>
          <a:p>
            <a:pPr marL="0" lvl="0" indent="0">
              <a:buNone/>
            </a:pPr>
            <a:r>
              <a:t>Imagine you’ve hired the most impressive graduate you’ve ever met. They’re: - Incredibly fast - they can draft a report in minutes - Eager to please - they’ll tackle any task you give them - Well-read - they seem to know something about everything - Articulate - their writing is polished and professional</a:t>
            </a:r>
          </a:p>
          <a:p>
            <a:pPr marL="0" lvl="0" indent="0">
              <a:buNone/>
            </a:pPr>
            <a:endParaRPr/>
          </a:p>
          <a:p>
            <a:pPr marL="0" lvl="0" indent="0">
              <a:buNone/>
            </a:pPr>
            <a:r>
              <a:rPr b="1"/>
              <a:t>But here’s the catch:</a:t>
            </a:r>
          </a:p>
          <a:p>
            <a:pPr marL="0" lvl="0" indent="0">
              <a:buNone/>
            </a:pPr>
            <a:endParaRPr b="1"/>
          </a:p>
          <a:p>
            <a:pPr marL="0" lvl="0" indent="0">
              <a:buNone/>
            </a:pPr>
            <a:r>
              <a:t>This intern has a peculiar quirk: they NEVER say “I don’t know.” If you ask them for a statistic, they’ll give you one - whether or not it’s real. If you ask for a citation, they’ll provide one - even if the paper doesn’t exist. They’re not lying maliciously; they genuinely believe they’re being helpful. They’ve learned that providing confident answers pleases people.</a:t>
            </a:r>
          </a:p>
          <a:p>
            <a:pPr marL="0" lvl="0" indent="0">
              <a:buNone/>
            </a:pPr>
            <a:endParaRPr/>
          </a:p>
          <a:p>
            <a:pPr marL="0" lvl="0" indent="0">
              <a:buNone/>
            </a:pPr>
            <a:r>
              <a:rPr b="1"/>
              <a:t>The implications for us:</a:t>
            </a:r>
          </a:p>
          <a:p>
            <a:pPr marL="0" lvl="0" indent="0">
              <a:buNone/>
            </a:pPr>
            <a:endParaRPr b="1"/>
          </a:p>
          <a:p>
            <a:pPr marL="342900" lvl="0" indent="-342900">
              <a:buAutoNum type="arabicPeriod"/>
            </a:pPr>
            <a:r>
              <a:rPr b="1"/>
              <a:t>Never trust without verifying</a:t>
            </a:r>
            <a:r>
              <a:t> - Especially citations, statistics, and factual claims</a:t>
            </a:r>
          </a:p>
          <a:p>
            <a:pPr marL="0" lvl="0" indent="0">
              <a:buNone/>
            </a:pPr>
            <a:endParaRPr/>
          </a:p>
          <a:p>
            <a:pPr marL="342900" lvl="0" indent="-342900">
              <a:buAutoNum type="arabicPeriod"/>
            </a:pPr>
            <a:r>
              <a:rPr b="1"/>
              <a:t>Use AI for drafts, not finals</a:t>
            </a:r>
            <a:r>
              <a:t> - Let it generate; you curate and verify</a:t>
            </a:r>
          </a:p>
          <a:p>
            <a:pPr marL="0" lvl="0" indent="0">
              <a:buNone/>
            </a:pPr>
            <a:endParaRPr/>
          </a:p>
          <a:p>
            <a:pPr marL="342900" lvl="0" indent="-342900">
              <a:buAutoNum type="arabicPeriod"/>
            </a:pPr>
            <a:r>
              <a:rPr b="1"/>
              <a:t>Play to its strengths</a:t>
            </a:r>
            <a:r>
              <a:t> - Brainstorming, structure, alternative perspectives</a:t>
            </a:r>
          </a:p>
          <a:p>
            <a:pPr marL="0" lvl="0" indent="0">
              <a:buNone/>
            </a:pPr>
            <a:endParaRPr/>
          </a:p>
          <a:p>
            <a:pPr marL="342900" lvl="0" indent="-342900">
              <a:buAutoNum type="arabicPeriod"/>
            </a:pPr>
            <a:r>
              <a:rPr b="1"/>
              <a:t>Know its weaknesses</a:t>
            </a:r>
            <a:r>
              <a:t> - Current events, niche expertise, anything requiring truth</a:t>
            </a:r>
          </a:p>
          <a:p>
            <a:pPr marL="0" lvl="0" indent="0">
              <a:buNone/>
            </a:pPr>
            <a:endParaRPr/>
          </a:p>
          <a:p>
            <a:pPr marL="0" lvl="0" indent="0">
              <a:buNone/>
            </a:pPr>
            <a:r>
              <a:rPr b="1"/>
              <a:t>Why “reasoning engine, not search engine” matters:</a:t>
            </a:r>
          </a:p>
          <a:p>
            <a:pPr marL="0" lvl="0" indent="0">
              <a:buNone/>
            </a:pPr>
            <a:endParaRPr b="1"/>
          </a:p>
          <a:p>
            <a:pPr marL="0" lvl="0" indent="0">
              <a:buNone/>
            </a:pPr>
            <a:r>
              <a:t>When you Google something, you get links to sources that exist. When you ask AI something, it generates a response that SOUNDS like it should be true. This is a fundamentally different kind of tool, and treating it like a search engine is how Deloitte got into trouble.</a:t>
            </a:r>
          </a:p>
          <a:p>
            <a:pPr marL="0" lvl="0" indent="0">
              <a:buNone/>
            </a:pPr>
            <a:endParaRPr/>
          </a:p>
          <a:p>
            <a:pPr marL="0" lvl="0" indent="0">
              <a:buNone/>
            </a:pPr>
            <a:r>
              <a:rPr b="1"/>
              <a:t>Transition:</a:t>
            </a:r>
            <a:r>
              <a:t> “So how should we approach this tool? Here’s the golden rule…”</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b="1"/>
              <a:t>AI should challenge your thinking, not replace it.</a:t>
            </a:r>
          </a:p>
          <a:p>
            <a:pPr marL="0" lvl="0" indent="0">
              <a:buNone/>
            </a:pPr>
            <a:endParaRPr b="1"/>
          </a:p>
          <a:p>
            <a:pPr marL="0" lvl="0" indent="0">
              <a:buNone/>
            </a:pPr>
            <a:r>
              <a:t>This is the single most important principle I can share with you today.</a:t>
            </a:r>
          </a:p>
          <a:p>
            <a:pPr marL="0" lvl="0" indent="0">
              <a:buNone/>
            </a:pPr>
            <a:endParaRPr/>
          </a:p>
          <a:p>
            <a:pPr marL="0" lvl="0" indent="0">
              <a:buNone/>
            </a:pPr>
            <a:r>
              <a:rPr b="1"/>
              <a:t>What this means in practice:</a:t>
            </a:r>
          </a:p>
          <a:p>
            <a:pPr marL="0" lvl="0" indent="0">
              <a:buNone/>
            </a:pPr>
            <a:endParaRPr b="1"/>
          </a:p>
          <a:p>
            <a:pPr marL="342900" lvl="0" indent="-342900">
              <a:buAutoNum type="arabicPeriod"/>
            </a:pPr>
            <a:r>
              <a:rPr b="1"/>
              <a:t>Use AI to expand your options, not to decide for you</a:t>
            </a:r>
          </a:p>
          <a:p>
            <a:pPr marL="0" lvl="0" indent="0">
              <a:buNone/>
            </a:pPr>
            <a:endParaRPr b="1"/>
          </a:p>
          <a:p>
            <a:pPr lvl="1"/>
            <a:r>
              <a:t>Ask it for alternatives you haven’t considered</a:t>
            </a:r>
          </a:p>
          <a:p>
            <a:pPr marL="0" lvl="0" indent="0">
              <a:buNone/>
            </a:pPr>
            <a:endParaRPr/>
          </a:p>
          <a:p>
            <a:pPr lvl="1"/>
            <a:r>
              <a:t>Ask it to argue against your position</a:t>
            </a:r>
          </a:p>
          <a:p>
            <a:pPr marL="0" lvl="0" indent="0">
              <a:buNone/>
            </a:pPr>
            <a:endParaRPr/>
          </a:p>
          <a:p>
            <a:pPr lvl="1"/>
            <a:r>
              <a:t>Ask it to identify what you might be missing</a:t>
            </a:r>
          </a:p>
          <a:p>
            <a:pPr marL="0" lvl="0" indent="0">
              <a:buNone/>
            </a:pPr>
            <a:endParaRPr/>
          </a:p>
          <a:p>
            <a:pPr marL="342900" lvl="0" indent="-342900">
              <a:buAutoNum type="arabicPeriod"/>
            </a:pPr>
            <a:r>
              <a:rPr b="1"/>
              <a:t>Stay in the editor’s chair</a:t>
            </a:r>
          </a:p>
          <a:p>
            <a:pPr marL="0" lvl="0" indent="0">
              <a:buNone/>
            </a:pPr>
            <a:endParaRPr b="1"/>
          </a:p>
          <a:p>
            <a:pPr lvl="1"/>
            <a:r>
              <a:t>AI generates; you evaluate</a:t>
            </a:r>
          </a:p>
          <a:p>
            <a:pPr marL="0" lvl="0" indent="0">
              <a:buNone/>
            </a:pPr>
            <a:endParaRPr/>
          </a:p>
          <a:p>
            <a:pPr lvl="1"/>
            <a:r>
              <a:t>AI suggests; you decide</a:t>
            </a:r>
          </a:p>
          <a:p>
            <a:pPr marL="0" lvl="0" indent="0">
              <a:buNone/>
            </a:pPr>
            <a:endParaRPr/>
          </a:p>
          <a:p>
            <a:pPr lvl="1"/>
            <a:r>
              <a:t>AI drafts; you refine</a:t>
            </a:r>
          </a:p>
          <a:p>
            <a:pPr marL="0" lvl="0" indent="0">
              <a:buNone/>
            </a:pPr>
            <a:endParaRPr/>
          </a:p>
          <a:p>
            <a:pPr marL="342900" lvl="0" indent="-342900">
              <a:buAutoNum type="arabicPeriod"/>
            </a:pPr>
            <a:r>
              <a:rPr b="1"/>
              <a:t>Maintain intellectual ownership</a:t>
            </a:r>
          </a:p>
          <a:p>
            <a:pPr marL="0" lvl="0" indent="0">
              <a:buNone/>
            </a:pPr>
            <a:endParaRPr b="1"/>
          </a:p>
          <a:p>
            <a:pPr lvl="1"/>
            <a:r>
              <a:t>Can you explain and defend every part of the output?</a:t>
            </a:r>
          </a:p>
          <a:p>
            <a:pPr marL="0" lvl="0" indent="0">
              <a:buNone/>
            </a:pPr>
            <a:endParaRPr/>
          </a:p>
          <a:p>
            <a:pPr lvl="1"/>
            <a:r>
              <a:t>Could you have written this yourself (even if slower)?</a:t>
            </a:r>
          </a:p>
          <a:p>
            <a:pPr marL="0" lvl="0" indent="0">
              <a:buNone/>
            </a:pPr>
            <a:endParaRPr/>
          </a:p>
          <a:p>
            <a:pPr lvl="1"/>
            <a:r>
              <a:t>Do you understand the reasoning, not just the conclusion?</a:t>
            </a:r>
          </a:p>
          <a:p>
            <a:pPr marL="0" lvl="0" indent="0">
              <a:buNone/>
            </a:pPr>
            <a:endParaRPr/>
          </a:p>
          <a:p>
            <a:pPr marL="0" lvl="0" indent="0">
              <a:buNone/>
            </a:pPr>
            <a:r>
              <a:rPr b="1"/>
              <a:t>The Deloitte test:</a:t>
            </a:r>
          </a:p>
          <a:p>
            <a:pPr marL="0" lvl="0" indent="0">
              <a:buNone/>
            </a:pPr>
            <a:endParaRPr b="1"/>
          </a:p>
          <a:p>
            <a:pPr marL="0" lvl="0" indent="0">
              <a:buNone/>
            </a:pPr>
            <a:r>
              <a:t>The moment you stop questioning AI’s output is the moment you become Deloitte. Their consultants trusted the AI-generated citations because they looked right. They abdicated their responsibility to verify.</a:t>
            </a:r>
          </a:p>
          <a:p>
            <a:pPr marL="0" lvl="0" indent="0">
              <a:buNone/>
            </a:pPr>
            <a:endParaRPr/>
          </a:p>
          <a:p>
            <a:pPr marL="0" lvl="0" indent="0">
              <a:buNone/>
            </a:pPr>
            <a:r>
              <a:rPr b="1"/>
              <a:t>Your role:</a:t>
            </a:r>
            <a:r>
              <a:t> Editor-in-Chief, not stenographer.</a:t>
            </a:r>
          </a:p>
          <a:p>
            <a:pPr marL="0" lvl="0" indent="0">
              <a:buNone/>
            </a:pPr>
            <a:endParaRPr/>
          </a:p>
          <a:p>
            <a:pPr marL="0" lvl="0" indent="0">
              <a:buNone/>
            </a:pPr>
            <a:r>
              <a:t>An editor-in-chief doesn’t write every article, but they take responsibility for everything published. They question, verify, and ultimately decide what meets the standard. That’s your relationship with AI output.</a:t>
            </a:r>
          </a:p>
          <a:p>
            <a:pPr marL="0" lvl="0" indent="0">
              <a:buNone/>
            </a:pPr>
            <a:endParaRPr/>
          </a:p>
          <a:p>
            <a:pPr marL="0" lvl="0" indent="0">
              <a:buNone/>
            </a:pPr>
            <a:r>
              <a:rPr b="1"/>
              <a:t>Practical tip:</a:t>
            </a:r>
            <a:r>
              <a:t> After AI generates something, always ask yourself: “Would I stake my professional reputation on this being accurate and appropriate?” If not, verify or revise.</a:t>
            </a:r>
          </a:p>
          <a:p>
            <a:pPr marL="0" lvl="0" indent="0">
              <a:buNone/>
            </a:pPr>
            <a:endParaRPr/>
          </a:p>
          <a:p>
            <a:pPr marL="0" lvl="0" indent="0">
              <a:buNone/>
            </a:pPr>
            <a:r>
              <a:rPr b="1"/>
              <a:t>Transition:</a:t>
            </a:r>
            <a:r>
              <a:t> “Now let’s look at three practical techniques you can use immediately…”</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Now let’s look at three practical techniques. These work for YOUR work AND you can teach them to students.</a:t>
            </a:r>
          </a:p>
          <a:p>
            <a:pPr marL="0" lvl="0" indent="0">
              <a:buNone/>
            </a:pPr>
            <a:endParaRPr/>
          </a:p>
          <a:p>
            <a:pPr marL="0" lvl="0" indent="0">
              <a:buNone/>
            </a:pPr>
            <a:r>
              <a:rPr b="1"/>
              <a:t>Technique 1: Board of Directors (Multi-Perspective Prompting)</a:t>
            </a:r>
          </a:p>
          <a:p>
            <a:pPr marL="0" lvl="0" indent="0">
              <a:buNone/>
            </a:pPr>
            <a:endParaRPr b="1"/>
          </a:p>
          <a:p>
            <a:pPr marL="0" lvl="0" indent="0">
              <a:buNone/>
            </a:pPr>
            <a:r>
              <a:rPr b="1"/>
              <a:t>The concept:</a:t>
            </a:r>
            <a:r>
              <a:t> Get multiple expert viewpoints in one prompt</a:t>
            </a:r>
          </a:p>
          <a:p>
            <a:pPr marL="0" lvl="0" indent="0">
              <a:buNone/>
            </a:pPr>
            <a:endParaRPr/>
          </a:p>
          <a:p>
            <a:pPr marL="0" lvl="0" indent="0">
              <a:buNone/>
            </a:pPr>
            <a:r>
              <a:t>When you’re making a decision, you naturally want different perspectives. In an organisation, you might consult: - The CFO (financial implications) - The Marketing Director (customer impact) - The Operations Manager (practical feasibility) - Legal Counsel (compliance and risk)</a:t>
            </a:r>
          </a:p>
          <a:p>
            <a:pPr marL="0" lvl="0" indent="0">
              <a:buNone/>
            </a:pPr>
            <a:endParaRPr/>
          </a:p>
          <a:p>
            <a:pPr marL="0" lvl="0" indent="0">
              <a:buNone/>
            </a:pPr>
            <a:r>
              <a:t>Consulting all these people takes time and coordination. AI can simulate this conversation instantly.</a:t>
            </a:r>
          </a:p>
          <a:p>
            <a:pPr marL="0" lvl="0" indent="0">
              <a:buNone/>
            </a:pPr>
            <a:endParaRPr/>
          </a:p>
          <a:p>
            <a:pPr marL="0" lvl="0" indent="0">
              <a:buNone/>
            </a:pPr>
            <a:r>
              <a:rPr b="1"/>
              <a:t>Why it works:</a:t>
            </a:r>
          </a:p>
          <a:p>
            <a:pPr marL="0" lvl="0" indent="0">
              <a:buNone/>
            </a:pPr>
            <a:endParaRPr b="1"/>
          </a:p>
          <a:p>
            <a:pPr marL="342900" lvl="0" indent="-342900">
              <a:buAutoNum type="arabicPeriod"/>
            </a:pPr>
            <a:r>
              <a:rPr b="1"/>
              <a:t>Catches blind spots</a:t>
            </a:r>
            <a:r>
              <a:t> - Each “director” focuses on different concerns</a:t>
            </a:r>
          </a:p>
          <a:p>
            <a:pPr marL="0" lvl="0" indent="0">
              <a:buNone/>
            </a:pPr>
            <a:endParaRPr/>
          </a:p>
          <a:p>
            <a:pPr marL="342900" lvl="0" indent="-342900">
              <a:buAutoNum type="arabicPeriod"/>
            </a:pPr>
            <a:r>
              <a:rPr b="1"/>
              <a:t>Surfaces tensions</a:t>
            </a:r>
            <a:r>
              <a:t> - You see where priorities conflict</a:t>
            </a:r>
          </a:p>
          <a:p>
            <a:pPr marL="0" lvl="0" indent="0">
              <a:buNone/>
            </a:pPr>
            <a:endParaRPr/>
          </a:p>
          <a:p>
            <a:pPr marL="342900" lvl="0" indent="-342900">
              <a:buAutoNum type="arabicPeriod"/>
            </a:pPr>
            <a:r>
              <a:rPr b="1"/>
              <a:t>Provides structure</a:t>
            </a:r>
            <a:r>
              <a:t> - Organises thinking into clear categories</a:t>
            </a:r>
          </a:p>
          <a:p>
            <a:pPr marL="0" lvl="0" indent="0">
              <a:buNone/>
            </a:pPr>
            <a:endParaRPr/>
          </a:p>
          <a:p>
            <a:pPr marL="342900" lvl="0" indent="-342900">
              <a:buAutoNum type="arabicPeriod"/>
            </a:pPr>
            <a:r>
              <a:rPr b="1"/>
              <a:t>Saves time</a:t>
            </a:r>
            <a:r>
              <a:t> - Get multiple perspectives in one interaction</a:t>
            </a:r>
          </a:p>
          <a:p>
            <a:pPr marL="0" lvl="0" indent="0">
              <a:buNone/>
            </a:pPr>
            <a:endParaRPr/>
          </a:p>
          <a:p>
            <a:pPr marL="0" lvl="0" indent="0">
              <a:buNone/>
            </a:pPr>
            <a:r>
              <a:rPr b="1"/>
              <a:t>Adapting for education:</a:t>
            </a:r>
          </a:p>
          <a:p>
            <a:pPr marL="0" lvl="0" indent="0">
              <a:buNone/>
            </a:pPr>
            <a:endParaRPr b="1"/>
          </a:p>
          <a:p>
            <a:pPr marL="0" lvl="0" indent="0">
              <a:buNone/>
            </a:pPr>
            <a:r>
              <a:t>Instead of business roles, use educational stakeholders: - Learning Designer (pedagogical alignment) - Academic Integrity Officer (AI vulnerability) - Student Advocate (workload and fairness) - Industry Partner (real-world relevance)</a:t>
            </a:r>
          </a:p>
          <a:p>
            <a:pPr marL="0" lvl="0" indent="0">
              <a:buNone/>
            </a:pPr>
            <a:endParaRPr/>
          </a:p>
          <a:p>
            <a:pPr marL="0" lvl="0" indent="0">
              <a:buNone/>
            </a:pPr>
            <a:r>
              <a:rPr b="1"/>
              <a:t>When to use this:</a:t>
            </a:r>
            <a:r>
              <a:t> - Designing or redesigning assessments - Planning curriculum changes - Developing policies - Making decisions that affect multiple stakeholders</a:t>
            </a:r>
          </a:p>
          <a:p>
            <a:pPr marL="0" lvl="0" indent="0">
              <a:buNone/>
            </a:pPr>
            <a:endParaRPr/>
          </a:p>
          <a:p>
            <a:pPr marL="0" lvl="0" indent="0">
              <a:buNone/>
            </a:pPr>
            <a:r>
              <a:rPr b="1"/>
              <a:t>Transition:</a:t>
            </a:r>
            <a:r>
              <a:t> “Let me show you this in action…”</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1/21/26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1/21/26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1/21/26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1/21/26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1/21/26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1/21/26</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3CAA20-3569-4189-9E48-239A229A86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628650" y="338535"/>
            <a:ext cx="7884414" cy="3049905"/>
          </a:xfrm>
        </p:spPr>
        <p:txBody>
          <a:bodyPr anchor="b">
            <a:normAutofit/>
          </a:bodyPr>
          <a:lstStyle/>
          <a:p>
            <a:pPr marL="0" lvl="0" indent="0" algn="l">
              <a:buNone/>
            </a:pPr>
            <a:r>
              <a:rPr lang="en-AU" sz="5000" dirty="0"/>
              <a:t>AI for Educators</a:t>
            </a:r>
          </a:p>
        </p:txBody>
      </p:sp>
      <p:sp>
        <p:nvSpPr>
          <p:cNvPr id="3" name="Subtitle 2"/>
          <p:cNvSpPr>
            <a:spLocks noGrp="1"/>
          </p:cNvSpPr>
          <p:nvPr>
            <p:ph type="subTitle" idx="1"/>
          </p:nvPr>
        </p:nvSpPr>
        <p:spPr>
          <a:xfrm>
            <a:off x="628649" y="3737457"/>
            <a:ext cx="7884414" cy="845010"/>
          </a:xfrm>
        </p:spPr>
        <p:txBody>
          <a:bodyPr>
            <a:normAutofit/>
          </a:bodyPr>
          <a:lstStyle/>
          <a:p>
            <a:pPr marL="0" lvl="0" indent="0" algn="l">
              <a:lnSpc>
                <a:spcPct val="90000"/>
              </a:lnSpc>
              <a:buNone/>
            </a:pPr>
            <a:r>
              <a:rPr lang="en-AU" sz="1700"/>
              <a:t>Understanding Instructions at the Heart of AI</a:t>
            </a:r>
            <a:br>
              <a:rPr lang="en-AU" sz="1700"/>
            </a:br>
            <a:br>
              <a:rPr lang="en-AU" sz="1700"/>
            </a:br>
            <a:r>
              <a:rPr lang="en-AU" sz="1700"/>
              <a:t>Dr. Michael Borck</a:t>
            </a:r>
          </a:p>
        </p:txBody>
      </p:sp>
      <p:sp>
        <p:nvSpPr>
          <p:cNvPr id="11" name="sketch line">
            <a:extLst>
              <a:ext uri="{FF2B5EF4-FFF2-40B4-BE49-F238E27FC236}">
                <a16:creationId xmlns:a16="http://schemas.microsoft.com/office/drawing/2014/main" id="{DA542B6D-E775-4832-91DC-2D20F85781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28650" y="3538946"/>
            <a:ext cx="4057650" cy="13716"/>
          </a:xfrm>
          <a:custGeom>
            <a:avLst/>
            <a:gdLst>
              <a:gd name="csX0" fmla="*/ 0 w 4057650"/>
              <a:gd name="csY0" fmla="*/ 0 h 13716"/>
              <a:gd name="csX1" fmla="*/ 757428 w 4057650"/>
              <a:gd name="csY1" fmla="*/ 0 h 13716"/>
              <a:gd name="csX2" fmla="*/ 1474279 w 4057650"/>
              <a:gd name="csY2" fmla="*/ 0 h 13716"/>
              <a:gd name="csX3" fmla="*/ 2191131 w 4057650"/>
              <a:gd name="csY3" fmla="*/ 0 h 13716"/>
              <a:gd name="csX4" fmla="*/ 2745676 w 4057650"/>
              <a:gd name="csY4" fmla="*/ 0 h 13716"/>
              <a:gd name="csX5" fmla="*/ 3340798 w 4057650"/>
              <a:gd name="csY5" fmla="*/ 0 h 13716"/>
              <a:gd name="csX6" fmla="*/ 4057650 w 4057650"/>
              <a:gd name="csY6" fmla="*/ 0 h 13716"/>
              <a:gd name="csX7" fmla="*/ 4057650 w 4057650"/>
              <a:gd name="csY7" fmla="*/ 13716 h 13716"/>
              <a:gd name="csX8" fmla="*/ 3381375 w 4057650"/>
              <a:gd name="csY8" fmla="*/ 13716 h 13716"/>
              <a:gd name="csX9" fmla="*/ 2826830 w 4057650"/>
              <a:gd name="csY9" fmla="*/ 13716 h 13716"/>
              <a:gd name="csX10" fmla="*/ 2272284 w 4057650"/>
              <a:gd name="csY10" fmla="*/ 13716 h 13716"/>
              <a:gd name="csX11" fmla="*/ 1555432 w 4057650"/>
              <a:gd name="csY11" fmla="*/ 13716 h 13716"/>
              <a:gd name="csX12" fmla="*/ 960310 w 4057650"/>
              <a:gd name="csY12" fmla="*/ 13716 h 13716"/>
              <a:gd name="csX13" fmla="*/ 0 w 4057650"/>
              <a:gd name="csY13" fmla="*/ 13716 h 13716"/>
              <a:gd name="csX14" fmla="*/ 0 w 4057650"/>
              <a:gd name="csY14"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4057650" h="13716" fill="none" extrusionOk="0">
                <a:moveTo>
                  <a:pt x="0" y="0"/>
                </a:moveTo>
                <a:cubicBezTo>
                  <a:pt x="371182" y="3227"/>
                  <a:pt x="494372" y="9222"/>
                  <a:pt x="757428" y="0"/>
                </a:cubicBezTo>
                <a:cubicBezTo>
                  <a:pt x="1020484" y="-9222"/>
                  <a:pt x="1116719" y="-4357"/>
                  <a:pt x="1474279" y="0"/>
                </a:cubicBezTo>
                <a:cubicBezTo>
                  <a:pt x="1831839" y="4357"/>
                  <a:pt x="1920973" y="-11809"/>
                  <a:pt x="2191131" y="0"/>
                </a:cubicBezTo>
                <a:cubicBezTo>
                  <a:pt x="2461289" y="11809"/>
                  <a:pt x="2589480" y="-22604"/>
                  <a:pt x="2745676" y="0"/>
                </a:cubicBezTo>
                <a:cubicBezTo>
                  <a:pt x="2901872" y="22604"/>
                  <a:pt x="3136452" y="-12306"/>
                  <a:pt x="3340798" y="0"/>
                </a:cubicBezTo>
                <a:cubicBezTo>
                  <a:pt x="3545144" y="12306"/>
                  <a:pt x="3766934" y="-21556"/>
                  <a:pt x="4057650" y="0"/>
                </a:cubicBezTo>
                <a:cubicBezTo>
                  <a:pt x="4057378" y="4708"/>
                  <a:pt x="4057987" y="7132"/>
                  <a:pt x="4057650" y="13716"/>
                </a:cubicBezTo>
                <a:cubicBezTo>
                  <a:pt x="3743404" y="35553"/>
                  <a:pt x="3625516" y="-19495"/>
                  <a:pt x="3381375" y="13716"/>
                </a:cubicBezTo>
                <a:cubicBezTo>
                  <a:pt x="3137235" y="46927"/>
                  <a:pt x="2946571" y="-4571"/>
                  <a:pt x="2826830" y="13716"/>
                </a:cubicBezTo>
                <a:cubicBezTo>
                  <a:pt x="2707090" y="32003"/>
                  <a:pt x="2402756" y="-3140"/>
                  <a:pt x="2272284" y="13716"/>
                </a:cubicBezTo>
                <a:cubicBezTo>
                  <a:pt x="2141812" y="30572"/>
                  <a:pt x="1895935" y="13627"/>
                  <a:pt x="1555432" y="13716"/>
                </a:cubicBezTo>
                <a:cubicBezTo>
                  <a:pt x="1214929" y="13805"/>
                  <a:pt x="1103072" y="9931"/>
                  <a:pt x="960310" y="13716"/>
                </a:cubicBezTo>
                <a:cubicBezTo>
                  <a:pt x="817548" y="17501"/>
                  <a:pt x="402272" y="-33931"/>
                  <a:pt x="0" y="13716"/>
                </a:cubicBezTo>
                <a:cubicBezTo>
                  <a:pt x="-460" y="10837"/>
                  <a:pt x="38" y="6680"/>
                  <a:pt x="0" y="0"/>
                </a:cubicBezTo>
                <a:close/>
              </a:path>
              <a:path w="4057650" h="13716" stroke="0" extrusionOk="0">
                <a:moveTo>
                  <a:pt x="0" y="0"/>
                </a:moveTo>
                <a:cubicBezTo>
                  <a:pt x="248348" y="13145"/>
                  <a:pt x="486117" y="25042"/>
                  <a:pt x="635698" y="0"/>
                </a:cubicBezTo>
                <a:cubicBezTo>
                  <a:pt x="785279" y="-25042"/>
                  <a:pt x="917762" y="-5537"/>
                  <a:pt x="1190244" y="0"/>
                </a:cubicBezTo>
                <a:cubicBezTo>
                  <a:pt x="1462726" y="5537"/>
                  <a:pt x="1667120" y="-21232"/>
                  <a:pt x="1947672" y="0"/>
                </a:cubicBezTo>
                <a:cubicBezTo>
                  <a:pt x="2228224" y="21232"/>
                  <a:pt x="2280631" y="-21698"/>
                  <a:pt x="2583370" y="0"/>
                </a:cubicBezTo>
                <a:cubicBezTo>
                  <a:pt x="2886109" y="21698"/>
                  <a:pt x="3022941" y="19647"/>
                  <a:pt x="3219069" y="0"/>
                </a:cubicBezTo>
                <a:cubicBezTo>
                  <a:pt x="3415197" y="-19647"/>
                  <a:pt x="3747500" y="26991"/>
                  <a:pt x="4057650" y="0"/>
                </a:cubicBezTo>
                <a:cubicBezTo>
                  <a:pt x="4056980" y="3019"/>
                  <a:pt x="4057134" y="10425"/>
                  <a:pt x="4057650" y="13716"/>
                </a:cubicBezTo>
                <a:cubicBezTo>
                  <a:pt x="3865148" y="-7885"/>
                  <a:pt x="3702543" y="44896"/>
                  <a:pt x="3381375" y="13716"/>
                </a:cubicBezTo>
                <a:cubicBezTo>
                  <a:pt x="3060208" y="-17464"/>
                  <a:pt x="2956571" y="-13250"/>
                  <a:pt x="2826830" y="13716"/>
                </a:cubicBezTo>
                <a:cubicBezTo>
                  <a:pt x="2697089" y="40682"/>
                  <a:pt x="2411031" y="38582"/>
                  <a:pt x="2150555" y="13716"/>
                </a:cubicBezTo>
                <a:cubicBezTo>
                  <a:pt x="1890080" y="-11150"/>
                  <a:pt x="1741827" y="-5187"/>
                  <a:pt x="1474280" y="13716"/>
                </a:cubicBezTo>
                <a:cubicBezTo>
                  <a:pt x="1206734" y="32619"/>
                  <a:pt x="998203" y="28763"/>
                  <a:pt x="838581" y="13716"/>
                </a:cubicBezTo>
                <a:cubicBezTo>
                  <a:pt x="678959" y="-1331"/>
                  <a:pt x="187101" y="-17784"/>
                  <a:pt x="0" y="13716"/>
                </a:cubicBezTo>
                <a:cubicBezTo>
                  <a:pt x="-114" y="7033"/>
                  <a:pt x="103" y="3429"/>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Date Placeholder 3"/>
          <p:cNvSpPr>
            <a:spLocks noGrp="1"/>
          </p:cNvSpPr>
          <p:nvPr>
            <p:ph type="dt" sz="half" idx="10"/>
          </p:nvPr>
        </p:nvSpPr>
        <p:spPr>
          <a:xfrm>
            <a:off x="628650" y="4767262"/>
            <a:ext cx="2057400" cy="273844"/>
          </a:xfrm>
        </p:spPr>
        <p:txBody>
          <a:bodyPr>
            <a:normAutofit/>
          </a:bodyPr>
          <a:lstStyle/>
          <a:p>
            <a:pPr marL="0" lvl="0" indent="0">
              <a:spcAft>
                <a:spcPts val="600"/>
              </a:spcAft>
              <a:buNone/>
            </a:pPr>
            <a:r>
              <a:t>2026-01-01</a:t>
            </a:r>
            <a:endParaRPr lang="en-AU"/>
          </a:p>
        </p:txBody>
      </p:sp>
      <p:pic>
        <p:nvPicPr>
          <p:cNvPr id="5" name="Picture 4" descr="A qr code with a white background&#10;&#10;AI-generated content may be incorrect.">
            <a:extLst>
              <a:ext uri="{FF2B5EF4-FFF2-40B4-BE49-F238E27FC236}">
                <a16:creationId xmlns:a16="http://schemas.microsoft.com/office/drawing/2014/main" id="{CD8B409F-35DE-5A49-6635-132FEB566DAF}"/>
              </a:ext>
            </a:extLst>
          </p:cNvPr>
          <p:cNvPicPr>
            <a:picLocks noChangeAspect="1"/>
          </p:cNvPicPr>
          <p:nvPr/>
        </p:nvPicPr>
        <p:blipFill>
          <a:blip r:embed="rId3"/>
          <a:stretch>
            <a:fillRect/>
          </a:stretch>
        </p:blipFill>
        <p:spPr>
          <a:xfrm>
            <a:off x="6123051" y="516560"/>
            <a:ext cx="2704338" cy="2704338"/>
          </a:xfrm>
          <a:prstGeom prst="rect">
            <a:avLst/>
          </a:prstGeom>
        </p:spPr>
      </p:pic>
      <p:sp>
        <p:nvSpPr>
          <p:cNvPr id="6" name="TextBox 5">
            <a:extLst>
              <a:ext uri="{FF2B5EF4-FFF2-40B4-BE49-F238E27FC236}">
                <a16:creationId xmlns:a16="http://schemas.microsoft.com/office/drawing/2014/main" id="{E28EB5DC-6177-6D61-DBBE-2D7E5AE0AA7F}"/>
              </a:ext>
            </a:extLst>
          </p:cNvPr>
          <p:cNvSpPr txBox="1"/>
          <p:nvPr/>
        </p:nvSpPr>
        <p:spPr>
          <a:xfrm>
            <a:off x="2859526" y="133088"/>
            <a:ext cx="6284474" cy="369332"/>
          </a:xfrm>
          <a:prstGeom prst="rect">
            <a:avLst/>
          </a:prstGeom>
          <a:noFill/>
        </p:spPr>
        <p:txBody>
          <a:bodyPr wrap="square">
            <a:spAutoFit/>
          </a:bodyPr>
          <a:lstStyle/>
          <a:p>
            <a:r>
              <a:rPr lang="en-US" dirty="0"/>
              <a:t>https://</a:t>
            </a:r>
            <a:r>
              <a:rPr lang="en-US" dirty="0" err="1"/>
              <a:t>michaelborck-presentations.github.io</a:t>
            </a:r>
            <a:r>
              <a:rPr lang="en-US" dirty="0"/>
              <a:t>/ai-for-educators/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par>
                                <p:cTn id="8" presetID="10" presetClass="entr" presetSubtype="0" fill="hold" grpId="0" nodeType="withEffect">
                                  <p:stCondLst>
                                    <p:cond delay="2000"/>
                                  </p:stCondLst>
                                  <p:iterate type="lt">
                                    <p:tmPct val="10000"/>
                                  </p:iterate>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4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Demo: Board of Directors Prompt</a:t>
            </a:r>
          </a:p>
        </p:txBody>
      </p:sp>
      <p:sp>
        <p:nvSpPr>
          <p:cNvPr id="3" name="Content Placeholder 2"/>
          <p:cNvSpPr>
            <a:spLocks noGrp="1"/>
          </p:cNvSpPr>
          <p:nvPr>
            <p:ph idx="1"/>
          </p:nvPr>
        </p:nvSpPr>
        <p:spPr/>
        <p:txBody>
          <a:bodyPr>
            <a:normAutofit fontScale="70000" lnSpcReduction="20000"/>
          </a:bodyPr>
          <a:lstStyle/>
          <a:p>
            <a:pPr lvl="0" indent="0">
              <a:buNone/>
            </a:pPr>
            <a:r>
              <a:rPr>
                <a:latin typeface="Courier"/>
              </a:rPr>
              <a:t>I'm redesigning my assessment for a second-year
management unit.
Act as my advisory board and analyse this from
multiple perspectives:
1. As Learning Designer: Alignment with outcomes?
2. As Academic Integrity Officer: AI vulnerability?
3. As Student Advocate: Workload and clarity?
4. As Industry Partner: Real-world relevance?
For each perspective, give me 3-4 key considerations.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3500" kern="1200">
                <a:solidFill>
                  <a:schemeClr val="tx1"/>
                </a:solidFill>
                <a:latin typeface="+mj-lt"/>
                <a:ea typeface="+mj-ea"/>
                <a:cs typeface="+mj-cs"/>
              </a:rPr>
              <a:t>Devil’s Advocate - Overcoming Confirmation Bias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devils-advocate.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Demo: Devil’s Advocate Prompt</a:t>
            </a:r>
          </a:p>
        </p:txBody>
      </p:sp>
      <p:sp>
        <p:nvSpPr>
          <p:cNvPr id="3" name="Content Placeholder 2"/>
          <p:cNvSpPr>
            <a:spLocks noGrp="1"/>
          </p:cNvSpPr>
          <p:nvPr>
            <p:ph idx="1"/>
          </p:nvPr>
        </p:nvSpPr>
        <p:spPr/>
        <p:txBody>
          <a:bodyPr>
            <a:normAutofit fontScale="62500" lnSpcReduction="20000"/>
          </a:bodyPr>
          <a:lstStyle/>
          <a:p>
            <a:pPr lvl="0" indent="0">
              <a:buNone/>
            </a:pPr>
            <a:r>
              <a:rPr>
                <a:latin typeface="Courier"/>
              </a:rPr>
              <a:t>I believe that banning AI from assessments is
the best approach for maintaining academic integrity.
Play devil's advocate. Give me the strongest
possible arguments against this position.
Be harsh but fair. I want to know:
1. Why might this approach fail?
2. What am I probably not thinking about?
3. Who would this NOT work for?
4. What unintended consequences could occur?
Don't hold back - I need to hear the hard truths.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3500" kern="1200">
                <a:solidFill>
                  <a:schemeClr val="tx1"/>
                </a:solidFill>
                <a:latin typeface="+mj-lt"/>
                <a:ea typeface="+mj-ea"/>
                <a:cs typeface="+mj-cs"/>
              </a:rPr>
              <a:t>Reverse Prompting - When You Don’t Know What to Ask</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reverse-prompting.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Demo: Reverse Prompting</a:t>
            </a:r>
          </a:p>
        </p:txBody>
      </p:sp>
      <p:sp>
        <p:nvSpPr>
          <p:cNvPr id="3" name="Content Placeholder 2"/>
          <p:cNvSpPr>
            <a:spLocks noGrp="1"/>
          </p:cNvSpPr>
          <p:nvPr>
            <p:ph idx="1"/>
          </p:nvPr>
        </p:nvSpPr>
        <p:spPr/>
        <p:txBody>
          <a:bodyPr>
            <a:normAutofit fontScale="55000" lnSpcReduction="20000"/>
          </a:bodyPr>
          <a:lstStyle/>
          <a:p>
            <a:pPr lvl="0" indent="0">
              <a:buNone/>
            </a:pPr>
            <a:r>
              <a:rPr>
                <a:latin typeface="Courier"/>
              </a:rPr>
              <a:t>I want to create a policy for AI use in my
business management units.
Before giving me any advice, interview me first.
Ask me questions one at a time to understand:
- My teaching context and student level
- My current assessment types
- My concerns about AI use
- My goals for student learning
- Any constraints I'm working with
After you understand my situation, then give
me tailored recommendations.
Start with your first question.</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3900" kern="1200">
                <a:solidFill>
                  <a:schemeClr val="tx1"/>
                </a:solidFill>
                <a:latin typeface="+mj-lt"/>
                <a:ea typeface="+mj-ea"/>
                <a:cs typeface="+mj-cs"/>
              </a:rPr>
              <a:t>Part 4: Assessment Reality</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magnifying-glass.png"/>
          <p:cNvPicPr>
            <a:picLocks noGrp="1" noChangeAspect="1"/>
          </p:cNvPicPr>
          <p:nvPr/>
        </p:nvPicPr>
        <p:blipFill>
          <a:blip r:embed="rId3"/>
          <a:stretch>
            <a:fillRect/>
          </a:stretch>
        </p:blipFill>
        <p:spPr bwMode="auto">
          <a:xfrm>
            <a:off x="3981944" y="480060"/>
            <a:ext cx="4428517" cy="4162806"/>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3500" kern="1200">
                <a:solidFill>
                  <a:schemeClr val="tx1"/>
                </a:solidFill>
                <a:latin typeface="+mj-lt"/>
                <a:ea typeface="+mj-ea"/>
                <a:cs typeface="+mj-cs"/>
              </a:rPr>
              <a:t>If AI Can Do Your Assignment…</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three-paths.png"/>
          <p:cNvPicPr>
            <a:picLocks noGrp="1" noChangeAspect="1"/>
          </p:cNvPicPr>
          <p:nvPr/>
        </p:nvPicPr>
        <p:blipFill>
          <a:blip r:embed="rId3"/>
          <a:stretch>
            <a:fillRect/>
          </a:stretch>
        </p:blipFill>
        <p:spPr bwMode="auto">
          <a:xfrm>
            <a:off x="3981944" y="480060"/>
            <a:ext cx="4428517" cy="4162806"/>
          </a:xfrm>
          <a:prstGeom prst="rect">
            <a:avLst/>
          </a:prstGeom>
          <a:noFill/>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4600" kern="1200">
                <a:solidFill>
                  <a:schemeClr val="tx1"/>
                </a:solidFill>
                <a:latin typeface="+mj-lt"/>
                <a:ea typeface="+mj-ea"/>
                <a:cs typeface="+mj-cs"/>
              </a:rPr>
              <a:t>Part 5: Ethics &amp; Next Steps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hallucination-trap.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3900" kern="1200">
                <a:solidFill>
                  <a:schemeClr val="tx1"/>
                </a:solidFill>
                <a:latin typeface="+mj-lt"/>
                <a:ea typeface="+mj-ea"/>
                <a:cs typeface="+mj-cs"/>
              </a:rPr>
              <a:t>The Three Verification Questions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check.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5000" kern="1200">
                <a:solidFill>
                  <a:schemeClr val="tx1"/>
                </a:solidFill>
                <a:latin typeface="+mj-lt"/>
                <a:ea typeface="+mj-ea"/>
                <a:cs typeface="+mj-cs"/>
              </a:rPr>
              <a:t>The Billboard Rule</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billboard-rule.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images/440000.png"/>
          <p:cNvPicPr>
            <a:picLocks noGrp="1" noChangeAspect="1"/>
          </p:cNvPicPr>
          <p:nvPr/>
        </p:nvPicPr>
        <p:blipFill>
          <a:blip r:embed="rId3"/>
          <a:stretch>
            <a:fillRect/>
          </a:stretch>
        </p:blipFill>
        <p:spPr bwMode="auto">
          <a:xfrm>
            <a:off x="0" y="0"/>
            <a:ext cx="9144000" cy="5143500"/>
          </a:xfrm>
          <a:prstGeom prst="rect">
            <a:avLst/>
          </a:prstGeom>
          <a:noFill/>
          <a:ln w="9525">
            <a:noFill/>
            <a:headEnd/>
            <a:tailEnd/>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33DDEB-7796-0E9C-76F9-2C7355648F2D}"/>
              </a:ext>
            </a:extLst>
          </p:cNvPr>
          <p:cNvSpPr>
            <a:spLocks noGrp="1"/>
          </p:cNvSpPr>
          <p:nvPr>
            <p:ph type="title"/>
          </p:nvPr>
        </p:nvSpPr>
        <p:spPr>
          <a:xfrm>
            <a:off x="480060" y="244026"/>
            <a:ext cx="3276451" cy="1467631"/>
          </a:xfrm>
        </p:spPr>
        <p:txBody>
          <a:bodyPr anchor="b">
            <a:normAutofit/>
          </a:bodyPr>
          <a:lstStyle/>
          <a:p>
            <a:pPr marL="0" lvl="0" indent="0">
              <a:buNone/>
            </a:pPr>
            <a:r>
              <a:rPr lang="en-AU" sz="4100"/>
              <a:t>Key Takeaways</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sX0" fmla="*/ 0 w 2606040"/>
              <a:gd name="csY0" fmla="*/ 0 h 13716"/>
              <a:gd name="csX1" fmla="*/ 625450 w 2606040"/>
              <a:gd name="csY1" fmla="*/ 0 h 13716"/>
              <a:gd name="csX2" fmla="*/ 1224839 w 2606040"/>
              <a:gd name="csY2" fmla="*/ 0 h 13716"/>
              <a:gd name="csX3" fmla="*/ 1824228 w 2606040"/>
              <a:gd name="csY3" fmla="*/ 0 h 13716"/>
              <a:gd name="csX4" fmla="*/ 2606040 w 2606040"/>
              <a:gd name="csY4" fmla="*/ 0 h 13716"/>
              <a:gd name="csX5" fmla="*/ 2606040 w 2606040"/>
              <a:gd name="csY5" fmla="*/ 13716 h 13716"/>
              <a:gd name="csX6" fmla="*/ 1902409 w 2606040"/>
              <a:gd name="csY6" fmla="*/ 13716 h 13716"/>
              <a:gd name="csX7" fmla="*/ 1276960 w 2606040"/>
              <a:gd name="csY7" fmla="*/ 13716 h 13716"/>
              <a:gd name="csX8" fmla="*/ 677570 w 2606040"/>
              <a:gd name="csY8" fmla="*/ 13716 h 13716"/>
              <a:gd name="csX9" fmla="*/ 0 w 2606040"/>
              <a:gd name="csY9" fmla="*/ 13716 h 13716"/>
              <a:gd name="csX10" fmla="*/ 0 w 2606040"/>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0060" y="2154674"/>
            <a:ext cx="3182691" cy="2490501"/>
          </a:xfrm>
        </p:spPr>
        <p:txBody>
          <a:bodyPr>
            <a:normAutofit/>
          </a:bodyPr>
          <a:lstStyle/>
          <a:p>
            <a:pPr marL="342900" lvl="0" indent="-342900">
              <a:lnSpc>
                <a:spcPct val="90000"/>
              </a:lnSpc>
              <a:buAutoNum type="arabicPeriod"/>
            </a:pPr>
            <a:r>
              <a:rPr lang="en-AU" sz="1400" b="1"/>
              <a:t>AI shame is real</a:t>
            </a:r>
            <a:r>
              <a:rPr lang="en-AU" sz="1400"/>
              <a:t> - normalise thoughtful use</a:t>
            </a:r>
          </a:p>
          <a:p>
            <a:pPr marL="342900" lvl="0" indent="-342900">
              <a:lnSpc>
                <a:spcPct val="90000"/>
              </a:lnSpc>
              <a:buAutoNum type="arabicPeriod"/>
            </a:pPr>
            <a:r>
              <a:rPr lang="en-AU" sz="1400" b="1"/>
              <a:t>Instructions are everything</a:t>
            </a:r>
            <a:r>
              <a:rPr lang="en-AU" sz="1400"/>
              <a:t> - clarity drives quality</a:t>
            </a:r>
          </a:p>
          <a:p>
            <a:pPr marL="342900" lvl="0" indent="-342900">
              <a:lnSpc>
                <a:spcPct val="90000"/>
              </a:lnSpc>
              <a:buAutoNum type="arabicPeriod"/>
            </a:pPr>
            <a:r>
              <a:rPr lang="en-AU" sz="1400"/>
              <a:t>Use </a:t>
            </a:r>
            <a:r>
              <a:rPr lang="en-AU" sz="1400" b="1"/>
              <a:t>multi-perspective prompting</a:t>
            </a:r>
            <a:r>
              <a:rPr lang="en-AU" sz="1400"/>
              <a:t> (Board of Directors)</a:t>
            </a:r>
          </a:p>
          <a:p>
            <a:pPr marL="342900" lvl="0" indent="-342900">
              <a:lnSpc>
                <a:spcPct val="90000"/>
              </a:lnSpc>
              <a:buAutoNum type="arabicPeriod"/>
            </a:pPr>
            <a:r>
              <a:rPr lang="en-AU" sz="1400" b="1"/>
              <a:t>Challenge your ideas</a:t>
            </a:r>
            <a:r>
              <a:rPr lang="en-AU" sz="1400"/>
              <a:t> (Devil’s Advocate)</a:t>
            </a:r>
          </a:p>
          <a:p>
            <a:pPr marL="342900" lvl="0" indent="-342900">
              <a:lnSpc>
                <a:spcPct val="90000"/>
              </a:lnSpc>
              <a:buAutoNum type="arabicPeriod"/>
            </a:pPr>
            <a:r>
              <a:rPr lang="en-AU" sz="1400"/>
              <a:t>Let AI </a:t>
            </a:r>
            <a:r>
              <a:rPr lang="en-AU" sz="1400" b="1"/>
              <a:t>interview you</a:t>
            </a:r>
            <a:r>
              <a:rPr lang="en-AU" sz="1400"/>
              <a:t> for better context (Reverse Prompting)</a:t>
            </a:r>
          </a:p>
          <a:p>
            <a:pPr marL="342900" lvl="0" indent="-342900">
              <a:lnSpc>
                <a:spcPct val="90000"/>
              </a:lnSpc>
              <a:buAutoNum type="arabicPeriod"/>
            </a:pPr>
            <a:r>
              <a:rPr lang="en-AU" sz="1400" b="1"/>
              <a:t>Always verify</a:t>
            </a:r>
            <a:r>
              <a:rPr lang="en-AU" sz="1400"/>
              <a:t> - never trust blindly</a:t>
            </a:r>
          </a:p>
        </p:txBody>
      </p:sp>
      <p:pic>
        <p:nvPicPr>
          <p:cNvPr id="4" name="Picture 1" descr="images/key-takeaways.png">
            <a:extLst>
              <a:ext uri="{FF2B5EF4-FFF2-40B4-BE49-F238E27FC236}">
                <a16:creationId xmlns:a16="http://schemas.microsoft.com/office/drawing/2014/main" id="{D7A92379-D906-B0B9-C01C-8CF13F253D11}"/>
              </a:ext>
            </a:extLst>
          </p:cNvPr>
          <p:cNvPicPr>
            <a:picLocks noGrp="1" noChangeAspect="1"/>
          </p:cNvPicPr>
          <p:nvPr/>
        </p:nvPicPr>
        <p:blipFill>
          <a:blip r:embed="rId3"/>
          <a:srcRect t="302" r="2" b="2"/>
          <a:stretch>
            <a:fillRect/>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244026"/>
            <a:ext cx="3276451" cy="1467631"/>
          </a:xfrm>
        </p:spPr>
        <p:txBody>
          <a:bodyPr vert="horz" lIns="91440" tIns="45720" rIns="91440" bIns="45720" rtlCol="0" anchor="b">
            <a:normAutofit/>
          </a:bodyPr>
          <a:lstStyle/>
          <a:p>
            <a:pPr marL="0" lvl="0" indent="0" defTabSz="914400">
              <a:lnSpc>
                <a:spcPct val="90000"/>
              </a:lnSpc>
            </a:pPr>
            <a:r>
              <a:rPr lang="en-US" sz="4100"/>
              <a:t>Your One Commitment</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sX0" fmla="*/ 0 w 2606040"/>
              <a:gd name="csY0" fmla="*/ 0 h 13716"/>
              <a:gd name="csX1" fmla="*/ 625450 w 2606040"/>
              <a:gd name="csY1" fmla="*/ 0 h 13716"/>
              <a:gd name="csX2" fmla="*/ 1224839 w 2606040"/>
              <a:gd name="csY2" fmla="*/ 0 h 13716"/>
              <a:gd name="csX3" fmla="*/ 1824228 w 2606040"/>
              <a:gd name="csY3" fmla="*/ 0 h 13716"/>
              <a:gd name="csX4" fmla="*/ 2606040 w 2606040"/>
              <a:gd name="csY4" fmla="*/ 0 h 13716"/>
              <a:gd name="csX5" fmla="*/ 2606040 w 2606040"/>
              <a:gd name="csY5" fmla="*/ 13716 h 13716"/>
              <a:gd name="csX6" fmla="*/ 1902409 w 2606040"/>
              <a:gd name="csY6" fmla="*/ 13716 h 13716"/>
              <a:gd name="csX7" fmla="*/ 1276960 w 2606040"/>
              <a:gd name="csY7" fmla="*/ 13716 h 13716"/>
              <a:gd name="csX8" fmla="*/ 677570 w 2606040"/>
              <a:gd name="csY8" fmla="*/ 13716 h 13716"/>
              <a:gd name="csX9" fmla="*/ 0 w 2606040"/>
              <a:gd name="csY9" fmla="*/ 13716 h 13716"/>
              <a:gd name="csX10" fmla="*/ 0 w 2606040"/>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480060" y="2154674"/>
            <a:ext cx="3182691" cy="2490501"/>
          </a:xfrm>
        </p:spPr>
        <p:txBody>
          <a:bodyPr vert="horz" lIns="91440" tIns="45720" rIns="91440" bIns="45720" rtlCol="0">
            <a:normAutofit/>
          </a:bodyPr>
          <a:lstStyle/>
          <a:p>
            <a:pPr marL="0" lvl="0" indent="-228600" defTabSz="914400">
              <a:lnSpc>
                <a:spcPct val="90000"/>
              </a:lnSpc>
              <a:buFont typeface="Arial" panose="020B0604020202020204" pitchFamily="34" charset="0"/>
              <a:buChar char="•"/>
            </a:pPr>
            <a:r>
              <a:rPr lang="en-US" sz="1600"/>
              <a:t>Before you leave, think about:</a:t>
            </a:r>
          </a:p>
          <a:p>
            <a:pPr marL="0" lvl="0" indent="-228600" defTabSz="914400">
              <a:lnSpc>
                <a:spcPct val="90000"/>
              </a:lnSpc>
              <a:buFont typeface="Arial" panose="020B0604020202020204" pitchFamily="34" charset="0"/>
              <a:buChar char="•"/>
            </a:pPr>
            <a:r>
              <a:rPr lang="en-US" sz="1600" b="1"/>
              <a:t>One small experiment you’ll try this week.</a:t>
            </a:r>
          </a:p>
          <a:p>
            <a:pPr lvl="0" indent="-228600" defTabSz="914400">
              <a:lnSpc>
                <a:spcPct val="90000"/>
              </a:lnSpc>
              <a:buFont typeface="Arial" panose="020B0604020202020204" pitchFamily="34" charset="0"/>
              <a:buChar char="•"/>
            </a:pPr>
            <a:r>
              <a:rPr lang="en-US" sz="1600"/>
              <a:t>Use AI to draft feedback on student work (then edit it)</a:t>
            </a:r>
          </a:p>
          <a:p>
            <a:pPr lvl="0" indent="-228600" defTabSz="914400">
              <a:lnSpc>
                <a:spcPct val="90000"/>
              </a:lnSpc>
              <a:buFont typeface="Arial" panose="020B0604020202020204" pitchFamily="34" charset="0"/>
              <a:buChar char="•"/>
            </a:pPr>
            <a:r>
              <a:rPr lang="en-US" sz="1600"/>
              <a:t>Try the Board of Directors prompt on something you’re planning</a:t>
            </a:r>
          </a:p>
          <a:p>
            <a:pPr lvl="0" indent="-228600" defTabSz="914400">
              <a:lnSpc>
                <a:spcPct val="90000"/>
              </a:lnSpc>
              <a:buFont typeface="Arial" panose="020B0604020202020204" pitchFamily="34" charset="0"/>
              <a:buChar char="•"/>
            </a:pPr>
            <a:r>
              <a:rPr lang="en-US" sz="1600"/>
              <a:t>Run your assessment through AI to see what happens</a:t>
            </a:r>
          </a:p>
        </p:txBody>
      </p:sp>
      <p:pic>
        <p:nvPicPr>
          <p:cNvPr id="3" name="Picture 1" descr="images/small-step.png"/>
          <p:cNvPicPr>
            <a:picLocks noGrp="1" noChangeAspect="1"/>
          </p:cNvPicPr>
          <p:nvPr/>
        </p:nvPicPr>
        <p:blipFill>
          <a:blip r:embed="rId3"/>
          <a:srcRect l="4898" r="814" b="-4"/>
          <a:stretch>
            <a:fillRect/>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742" y="261957"/>
            <a:ext cx="8182230" cy="1026460"/>
          </a:xfrm>
        </p:spPr>
        <p:txBody>
          <a:bodyPr vert="horz" lIns="91440" tIns="45720" rIns="91440" bIns="45720" rtlCol="0" anchor="ctr">
            <a:normAutofit/>
          </a:bodyPr>
          <a:lstStyle/>
          <a:p>
            <a:pPr marL="0" lvl="0" indent="0" defTabSz="914400">
              <a:lnSpc>
                <a:spcPct val="90000"/>
              </a:lnSpc>
            </a:pPr>
            <a:r>
              <a:rPr lang="en-US" sz="5000" dirty="0"/>
              <a:t>Questions</a:t>
            </a:r>
          </a:p>
        </p:txBody>
      </p:sp>
      <p:sp>
        <p:nvSpPr>
          <p:cNvPr id="17"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337560" y="1388012"/>
            <a:ext cx="2468880" cy="13716"/>
          </a:xfrm>
          <a:custGeom>
            <a:avLst/>
            <a:gdLst>
              <a:gd name="csX0" fmla="*/ 0 w 2468880"/>
              <a:gd name="csY0" fmla="*/ 0 h 13716"/>
              <a:gd name="csX1" fmla="*/ 592531 w 2468880"/>
              <a:gd name="csY1" fmla="*/ 0 h 13716"/>
              <a:gd name="csX2" fmla="*/ 1160374 w 2468880"/>
              <a:gd name="csY2" fmla="*/ 0 h 13716"/>
              <a:gd name="csX3" fmla="*/ 1728216 w 2468880"/>
              <a:gd name="csY3" fmla="*/ 0 h 13716"/>
              <a:gd name="csX4" fmla="*/ 2468880 w 2468880"/>
              <a:gd name="csY4" fmla="*/ 0 h 13716"/>
              <a:gd name="csX5" fmla="*/ 2468880 w 2468880"/>
              <a:gd name="csY5" fmla="*/ 13716 h 13716"/>
              <a:gd name="csX6" fmla="*/ 1802282 w 2468880"/>
              <a:gd name="csY6" fmla="*/ 13716 h 13716"/>
              <a:gd name="csX7" fmla="*/ 1209751 w 2468880"/>
              <a:gd name="csY7" fmla="*/ 13716 h 13716"/>
              <a:gd name="csX8" fmla="*/ 641909 w 2468880"/>
              <a:gd name="csY8" fmla="*/ 13716 h 13716"/>
              <a:gd name="csX9" fmla="*/ 0 w 2468880"/>
              <a:gd name="csY9" fmla="*/ 13716 h 13716"/>
              <a:gd name="csX10" fmla="*/ 0 w 2468880"/>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68880" h="13716" fill="none" extrusionOk="0">
                <a:moveTo>
                  <a:pt x="0" y="0"/>
                </a:moveTo>
                <a:cubicBezTo>
                  <a:pt x="171523" y="-1510"/>
                  <a:pt x="416079" y="20036"/>
                  <a:pt x="592531" y="0"/>
                </a:cubicBezTo>
                <a:cubicBezTo>
                  <a:pt x="768983" y="-20036"/>
                  <a:pt x="878305" y="13110"/>
                  <a:pt x="1160374" y="0"/>
                </a:cubicBezTo>
                <a:cubicBezTo>
                  <a:pt x="1442443" y="-13110"/>
                  <a:pt x="1612108" y="24695"/>
                  <a:pt x="1728216" y="0"/>
                </a:cubicBezTo>
                <a:cubicBezTo>
                  <a:pt x="1844324" y="-24695"/>
                  <a:pt x="2271040" y="20667"/>
                  <a:pt x="2468880" y="0"/>
                </a:cubicBezTo>
                <a:cubicBezTo>
                  <a:pt x="2468530" y="5728"/>
                  <a:pt x="2468490" y="7624"/>
                  <a:pt x="2468880" y="13716"/>
                </a:cubicBezTo>
                <a:cubicBezTo>
                  <a:pt x="2229297" y="-19231"/>
                  <a:pt x="2066775" y="25681"/>
                  <a:pt x="1802282" y="13716"/>
                </a:cubicBezTo>
                <a:cubicBezTo>
                  <a:pt x="1537789" y="1751"/>
                  <a:pt x="1379930" y="17694"/>
                  <a:pt x="1209751" y="13716"/>
                </a:cubicBezTo>
                <a:cubicBezTo>
                  <a:pt x="1039572" y="9738"/>
                  <a:pt x="837025" y="8278"/>
                  <a:pt x="641909" y="13716"/>
                </a:cubicBezTo>
                <a:cubicBezTo>
                  <a:pt x="446793" y="19154"/>
                  <a:pt x="170561" y="13900"/>
                  <a:pt x="0" y="13716"/>
                </a:cubicBezTo>
                <a:cubicBezTo>
                  <a:pt x="-302" y="10335"/>
                  <a:pt x="417" y="4724"/>
                  <a:pt x="0" y="0"/>
                </a:cubicBezTo>
                <a:close/>
              </a:path>
              <a:path w="2468880" h="13716" stroke="0" extrusionOk="0">
                <a:moveTo>
                  <a:pt x="0" y="0"/>
                </a:moveTo>
                <a:cubicBezTo>
                  <a:pt x="190931" y="24910"/>
                  <a:pt x="333688" y="11559"/>
                  <a:pt x="567842" y="0"/>
                </a:cubicBezTo>
                <a:cubicBezTo>
                  <a:pt x="801996" y="-11559"/>
                  <a:pt x="939971" y="-5677"/>
                  <a:pt x="1234440" y="0"/>
                </a:cubicBezTo>
                <a:cubicBezTo>
                  <a:pt x="1528909" y="5677"/>
                  <a:pt x="1658539" y="5184"/>
                  <a:pt x="1777594" y="0"/>
                </a:cubicBezTo>
                <a:cubicBezTo>
                  <a:pt x="1896649" y="-5184"/>
                  <a:pt x="2186164" y="23915"/>
                  <a:pt x="2468880" y="0"/>
                </a:cubicBezTo>
                <a:cubicBezTo>
                  <a:pt x="2469409" y="5071"/>
                  <a:pt x="2469155" y="7437"/>
                  <a:pt x="2468880" y="13716"/>
                </a:cubicBezTo>
                <a:cubicBezTo>
                  <a:pt x="2271330" y="32027"/>
                  <a:pt x="2001027" y="26982"/>
                  <a:pt x="1876349" y="13716"/>
                </a:cubicBezTo>
                <a:cubicBezTo>
                  <a:pt x="1751671" y="450"/>
                  <a:pt x="1364652" y="10491"/>
                  <a:pt x="1209751" y="13716"/>
                </a:cubicBezTo>
                <a:cubicBezTo>
                  <a:pt x="1054850" y="16941"/>
                  <a:pt x="748438" y="15502"/>
                  <a:pt x="617220" y="13716"/>
                </a:cubicBezTo>
                <a:cubicBezTo>
                  <a:pt x="486002" y="11930"/>
                  <a:pt x="237432" y="22628"/>
                  <a:pt x="0" y="13716"/>
                </a:cubicBezTo>
                <a:cubicBezTo>
                  <a:pt x="198" y="8947"/>
                  <a:pt x="304" y="5200"/>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qr code with a white background&#10;&#10;AI-generated content may be incorrect.">
            <a:extLst>
              <a:ext uri="{FF2B5EF4-FFF2-40B4-BE49-F238E27FC236}">
                <a16:creationId xmlns:a16="http://schemas.microsoft.com/office/drawing/2014/main" id="{AE880D86-4B6D-67F4-056F-D18F743A698D}"/>
              </a:ext>
            </a:extLst>
          </p:cNvPr>
          <p:cNvPicPr>
            <a:picLocks noChangeAspect="1"/>
          </p:cNvPicPr>
          <p:nvPr/>
        </p:nvPicPr>
        <p:blipFill>
          <a:blip r:embed="rId3"/>
          <a:stretch>
            <a:fillRect/>
          </a:stretch>
        </p:blipFill>
        <p:spPr>
          <a:xfrm>
            <a:off x="5369311" y="1604546"/>
            <a:ext cx="3020468" cy="3020468"/>
          </a:xfrm>
          <a:prstGeom prst="rect">
            <a:avLst/>
          </a:prstGeom>
        </p:spPr>
      </p:pic>
      <p:pic>
        <p:nvPicPr>
          <p:cNvPr id="3" name="Picture 1" descr="images/questions.png"/>
          <p:cNvPicPr>
            <a:picLocks noGrp="1" noChangeAspect="1"/>
          </p:cNvPicPr>
          <p:nvPr/>
        </p:nvPicPr>
        <p:blipFill>
          <a:blip r:embed="rId4"/>
          <a:stretch>
            <a:fillRect/>
          </a:stretch>
        </p:blipFill>
        <p:spPr bwMode="auto">
          <a:xfrm>
            <a:off x="754220" y="1717857"/>
            <a:ext cx="3402143" cy="2704338"/>
          </a:xfrm>
          <a:prstGeom prst="rect">
            <a:avLst/>
          </a:prstGeom>
          <a:noFill/>
        </p:spPr>
      </p:pic>
      <p:sp>
        <p:nvSpPr>
          <p:cNvPr id="7" name="TextBox 6">
            <a:extLst>
              <a:ext uri="{FF2B5EF4-FFF2-40B4-BE49-F238E27FC236}">
                <a16:creationId xmlns:a16="http://schemas.microsoft.com/office/drawing/2014/main" id="{00DAC3E2-4B50-9BE7-11FC-F06993632D0A}"/>
              </a:ext>
            </a:extLst>
          </p:cNvPr>
          <p:cNvSpPr txBox="1"/>
          <p:nvPr/>
        </p:nvSpPr>
        <p:spPr>
          <a:xfrm>
            <a:off x="2976425" y="4738325"/>
            <a:ext cx="6167575" cy="369332"/>
          </a:xfrm>
          <a:prstGeom prst="rect">
            <a:avLst/>
          </a:prstGeom>
          <a:noFill/>
        </p:spPr>
        <p:txBody>
          <a:bodyPr wrap="square">
            <a:spAutoFit/>
          </a:bodyPr>
          <a:lstStyle/>
          <a:p>
            <a:r>
              <a:rPr lang="en-US" dirty="0"/>
              <a:t>https://</a:t>
            </a:r>
            <a:r>
              <a:rPr lang="en-US" dirty="0" err="1"/>
              <a:t>michaelborck-presentations.github.io</a:t>
            </a:r>
            <a:r>
              <a:rPr lang="en-US" dirty="0"/>
              <a:t>/ai-for-educators/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202" y="480060"/>
            <a:ext cx="3614166" cy="1110996"/>
          </a:xfrm>
        </p:spPr>
        <p:txBody>
          <a:bodyPr vert="horz" lIns="91440" tIns="45720" rIns="91440" bIns="45720" rtlCol="0" anchor="b">
            <a:normAutofit/>
          </a:bodyPr>
          <a:lstStyle/>
          <a:p>
            <a:pPr marL="0" lvl="0" indent="0" defTabSz="914400">
              <a:lnSpc>
                <a:spcPct val="90000"/>
              </a:lnSpc>
            </a:pPr>
            <a:r>
              <a:rPr lang="en-US" sz="4100" kern="1200">
                <a:solidFill>
                  <a:schemeClr val="tx1"/>
                </a:solidFill>
                <a:latin typeface="+mj-lt"/>
                <a:ea typeface="+mj-ea"/>
                <a:cs typeface="+mj-cs"/>
              </a:rPr>
              <a:t>Today’s Session</a:t>
            </a:r>
          </a:p>
        </p:txBody>
      </p:sp>
      <p:sp>
        <p:nvSpPr>
          <p:cNvPr id="11" name="sketch line">
            <a:extLst>
              <a:ext uri="{FF2B5EF4-FFF2-40B4-BE49-F238E27FC236}">
                <a16:creationId xmlns:a16="http://schemas.microsoft.com/office/drawing/2014/main" id="{650D18FE-0824-4A46-B22C-A86B52E578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1779651"/>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473202" y="1995678"/>
            <a:ext cx="3614166" cy="2660904"/>
          </a:xfrm>
        </p:spPr>
        <p:txBody>
          <a:bodyPr vert="horz" lIns="91440" tIns="45720" rIns="91440" bIns="45720" rtlCol="0" anchor="t">
            <a:normAutofit/>
          </a:bodyPr>
          <a:lstStyle/>
          <a:p>
            <a:pPr marL="342900" lvl="0" indent="-228600" defTabSz="914400">
              <a:lnSpc>
                <a:spcPct val="90000"/>
              </a:lnSpc>
              <a:buFont typeface="Arial" panose="020B0604020202020204" pitchFamily="34" charset="0"/>
              <a:buChar char="•"/>
            </a:pPr>
            <a:r>
              <a:rPr lang="en-US" sz="1300" b="1" dirty="0"/>
              <a:t>The Real Barrier</a:t>
            </a:r>
            <a:r>
              <a:rPr lang="en-US" sz="1300" dirty="0"/>
              <a:t> - Why we hesitate (and why that’s normal)</a:t>
            </a:r>
          </a:p>
          <a:p>
            <a:pPr marL="342900" lvl="0" indent="-228600" defTabSz="914400">
              <a:lnSpc>
                <a:spcPct val="90000"/>
              </a:lnSpc>
              <a:buFont typeface="Arial" panose="020B0604020202020204" pitchFamily="34" charset="0"/>
              <a:buChar char="•"/>
            </a:pPr>
            <a:r>
              <a:rPr lang="en-US" sz="1300" b="1" dirty="0"/>
              <a:t>The Core Concept</a:t>
            </a:r>
            <a:r>
              <a:rPr lang="en-US" sz="1300" dirty="0"/>
              <a:t> - Instructions are at the heart of ALL AI</a:t>
            </a:r>
          </a:p>
          <a:p>
            <a:pPr marL="342900" lvl="0" indent="-228600" defTabSz="914400">
              <a:lnSpc>
                <a:spcPct val="90000"/>
              </a:lnSpc>
              <a:buFont typeface="Arial" panose="020B0604020202020204" pitchFamily="34" charset="0"/>
              <a:buChar char="•"/>
            </a:pPr>
            <a:r>
              <a:rPr lang="en-US" sz="1300" b="1" dirty="0"/>
              <a:t>Three Techniques</a:t>
            </a:r>
            <a:r>
              <a:rPr lang="en-US" sz="1300" dirty="0"/>
              <a:t> - Practical tools you can use and teach</a:t>
            </a:r>
          </a:p>
          <a:p>
            <a:pPr marL="342900" lvl="0" indent="-228600" defTabSz="914400">
              <a:lnSpc>
                <a:spcPct val="90000"/>
              </a:lnSpc>
              <a:buFont typeface="Arial" panose="020B0604020202020204" pitchFamily="34" charset="0"/>
              <a:buChar char="•"/>
            </a:pPr>
            <a:r>
              <a:rPr lang="en-US" sz="1300" b="1" dirty="0"/>
              <a:t>Assessment Reality</a:t>
            </a:r>
            <a:r>
              <a:rPr lang="en-US" sz="1300" dirty="0"/>
              <a:t> - If AI can do your assignment…</a:t>
            </a:r>
          </a:p>
          <a:p>
            <a:pPr marL="342900" lvl="0" indent="-228600" defTabSz="914400">
              <a:lnSpc>
                <a:spcPct val="90000"/>
              </a:lnSpc>
              <a:buFont typeface="Arial" panose="020B0604020202020204" pitchFamily="34" charset="0"/>
              <a:buChar char="•"/>
            </a:pPr>
            <a:r>
              <a:rPr lang="en-US" sz="1300" b="1" dirty="0"/>
              <a:t>Ethics &amp; Next Steps</a:t>
            </a:r>
            <a:r>
              <a:rPr lang="en-US" sz="1300" dirty="0"/>
              <a:t> - One commitment to try</a:t>
            </a:r>
          </a:p>
          <a:p>
            <a:pPr marL="0" lvl="0" indent="-228600" defTabSz="914400">
              <a:lnSpc>
                <a:spcPct val="90000"/>
              </a:lnSpc>
              <a:buFont typeface="Arial" panose="020B0604020202020204" pitchFamily="34" charset="0"/>
              <a:buChar char="•"/>
            </a:pPr>
            <a:r>
              <a:rPr lang="en-US" sz="1300" b="1" dirty="0"/>
              <a:t>Companion Website:</a:t>
            </a:r>
            <a:r>
              <a:rPr lang="en-US" sz="1300" dirty="0"/>
              <a:t> https://</a:t>
            </a:r>
            <a:r>
              <a:rPr lang="en-US" sz="1300" dirty="0" err="1"/>
              <a:t>michaelborck-presentations.github.io</a:t>
            </a:r>
            <a:r>
              <a:rPr lang="en-US" sz="1300" dirty="0"/>
              <a:t>/ai-for-educators/</a:t>
            </a:r>
            <a:r>
              <a:rPr lang="en-US" sz="1300" dirty="0" err="1"/>
              <a:t>index.html</a:t>
            </a:r>
            <a:endParaRPr lang="en-US" sz="1300" dirty="0"/>
          </a:p>
        </p:txBody>
      </p:sp>
      <p:pic>
        <p:nvPicPr>
          <p:cNvPr id="3" name="Picture 1" descr="images/agenda-path.png"/>
          <p:cNvPicPr>
            <a:picLocks noGrp="1" noChangeAspect="1"/>
          </p:cNvPicPr>
          <p:nvPr/>
        </p:nvPicPr>
        <p:blipFill>
          <a:blip r:embed="rId3"/>
          <a:stretch>
            <a:fillRect/>
          </a:stretch>
        </p:blipFill>
        <p:spPr bwMode="auto">
          <a:xfrm>
            <a:off x="4574286" y="647464"/>
            <a:ext cx="4094226" cy="3848572"/>
          </a:xfrm>
          <a:prstGeom prst="rect">
            <a:avLst/>
          </a:prstGeom>
          <a:noFill/>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5000" kern="1200">
                <a:solidFill>
                  <a:schemeClr val="tx1"/>
                </a:solidFill>
                <a:latin typeface="+mj-lt"/>
                <a:ea typeface="+mj-ea"/>
                <a:cs typeface="+mj-cs"/>
              </a:rPr>
              <a:t>Part 1: The Real Barrier</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hiding-person.png"/>
          <p:cNvPicPr>
            <a:picLocks noGrp="1" noChangeAspect="1"/>
          </p:cNvPicPr>
          <p:nvPr/>
        </p:nvPicPr>
        <p:blipFill>
          <a:blip r:embed="rId3"/>
          <a:stretch>
            <a:fillRect/>
          </a:stretch>
        </p:blipFill>
        <p:spPr bwMode="auto">
          <a:xfrm>
            <a:off x="3981944" y="480060"/>
            <a:ext cx="4428517" cy="4162806"/>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0060" y="244026"/>
            <a:ext cx="3276451" cy="1467631"/>
          </a:xfrm>
        </p:spPr>
        <p:txBody>
          <a:bodyPr vert="horz" lIns="91440" tIns="45720" rIns="91440" bIns="45720" rtlCol="0" anchor="b">
            <a:normAutofit/>
          </a:bodyPr>
          <a:lstStyle/>
          <a:p>
            <a:pPr marL="0" lvl="0" indent="0" defTabSz="914400">
              <a:lnSpc>
                <a:spcPct val="90000"/>
              </a:lnSpc>
            </a:pPr>
            <a:r>
              <a:rPr lang="en-US" sz="3200"/>
              <a:t>Your Expertise Matters MORE, Not Less</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sX0" fmla="*/ 0 w 2606040"/>
              <a:gd name="csY0" fmla="*/ 0 h 13716"/>
              <a:gd name="csX1" fmla="*/ 625450 w 2606040"/>
              <a:gd name="csY1" fmla="*/ 0 h 13716"/>
              <a:gd name="csX2" fmla="*/ 1224839 w 2606040"/>
              <a:gd name="csY2" fmla="*/ 0 h 13716"/>
              <a:gd name="csX3" fmla="*/ 1824228 w 2606040"/>
              <a:gd name="csY3" fmla="*/ 0 h 13716"/>
              <a:gd name="csX4" fmla="*/ 2606040 w 2606040"/>
              <a:gd name="csY4" fmla="*/ 0 h 13716"/>
              <a:gd name="csX5" fmla="*/ 2606040 w 2606040"/>
              <a:gd name="csY5" fmla="*/ 13716 h 13716"/>
              <a:gd name="csX6" fmla="*/ 1902409 w 2606040"/>
              <a:gd name="csY6" fmla="*/ 13716 h 13716"/>
              <a:gd name="csX7" fmla="*/ 1276960 w 2606040"/>
              <a:gd name="csY7" fmla="*/ 13716 h 13716"/>
              <a:gd name="csX8" fmla="*/ 677570 w 2606040"/>
              <a:gd name="csY8" fmla="*/ 13716 h 13716"/>
              <a:gd name="csX9" fmla="*/ 0 w 2606040"/>
              <a:gd name="csY9" fmla="*/ 13716 h 13716"/>
              <a:gd name="csX10" fmla="*/ 0 w 2606040"/>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p:cNvSpPr>
            <a:spLocks noGrp="1"/>
          </p:cNvSpPr>
          <p:nvPr>
            <p:ph type="body" sz="half" idx="2"/>
          </p:nvPr>
        </p:nvSpPr>
        <p:spPr>
          <a:xfrm>
            <a:off x="480060" y="2154674"/>
            <a:ext cx="3182691" cy="2490501"/>
          </a:xfrm>
        </p:spPr>
        <p:txBody>
          <a:bodyPr vert="horz" lIns="91440" tIns="45720" rIns="91440" bIns="45720" rtlCol="0">
            <a:normAutofit/>
          </a:bodyPr>
          <a:lstStyle/>
          <a:p>
            <a:pPr marL="0" lvl="0" indent="-228600" defTabSz="914400">
              <a:lnSpc>
                <a:spcPct val="90000"/>
              </a:lnSpc>
              <a:buFont typeface="Arial" panose="020B0604020202020204" pitchFamily="34" charset="0"/>
              <a:buChar char="•"/>
            </a:pPr>
            <a:r>
              <a:rPr lang="en-US" sz="1400" b="1"/>
              <a:t>The fear:</a:t>
            </a:r>
            <a:r>
              <a:rPr lang="en-US" sz="1400"/>
              <a:t> “Will AI make me redundant?”</a:t>
            </a:r>
          </a:p>
          <a:p>
            <a:pPr marL="0" lvl="0" indent="-228600" defTabSz="914400">
              <a:lnSpc>
                <a:spcPct val="90000"/>
              </a:lnSpc>
              <a:buFont typeface="Arial" panose="020B0604020202020204" pitchFamily="34" charset="0"/>
              <a:buChar char="•"/>
            </a:pPr>
            <a:r>
              <a:rPr lang="en-US" sz="1400" b="1"/>
              <a:t>The reality:</a:t>
            </a:r>
          </a:p>
          <a:p>
            <a:pPr lvl="0" indent="-228600" defTabSz="914400">
              <a:lnSpc>
                <a:spcPct val="90000"/>
              </a:lnSpc>
              <a:buFont typeface="Arial" panose="020B0604020202020204" pitchFamily="34" charset="0"/>
              <a:buChar char="•"/>
            </a:pPr>
            <a:r>
              <a:rPr lang="en-US" sz="1400"/>
              <a:t>AI handles routine tasks</a:t>
            </a:r>
          </a:p>
          <a:p>
            <a:pPr lvl="0" indent="-228600" defTabSz="914400">
              <a:lnSpc>
                <a:spcPct val="90000"/>
              </a:lnSpc>
              <a:buFont typeface="Arial" panose="020B0604020202020204" pitchFamily="34" charset="0"/>
              <a:buChar char="•"/>
            </a:pPr>
            <a:r>
              <a:rPr lang="en-US" sz="1400"/>
              <a:t>YOU provide judgement, connection, inspiration</a:t>
            </a:r>
          </a:p>
          <a:p>
            <a:pPr lvl="0" indent="-228600" defTabSz="914400">
              <a:lnSpc>
                <a:spcPct val="90000"/>
              </a:lnSpc>
              <a:buFont typeface="Arial" panose="020B0604020202020204" pitchFamily="34" charset="0"/>
              <a:buChar char="•"/>
            </a:pPr>
            <a:r>
              <a:rPr lang="en-US" sz="1400"/>
              <a:t>Students don’t need you less - they need you MORE</a:t>
            </a:r>
          </a:p>
          <a:p>
            <a:pPr lvl="0" indent="-228600" defTabSz="914400">
              <a:lnSpc>
                <a:spcPct val="90000"/>
              </a:lnSpc>
              <a:buFont typeface="Arial" panose="020B0604020202020204" pitchFamily="34" charset="0"/>
              <a:buChar char="•"/>
            </a:pPr>
            <a:r>
              <a:rPr lang="en-US" sz="1400"/>
              <a:t>Your domain expertise is essential for evaluating AI output</a:t>
            </a:r>
          </a:p>
        </p:txBody>
      </p:sp>
      <p:pic>
        <p:nvPicPr>
          <p:cNvPr id="3" name="Picture 1" descr="images/teacher-superhero.png"/>
          <p:cNvPicPr>
            <a:picLocks noGrp="1" noChangeAspect="1"/>
          </p:cNvPicPr>
          <p:nvPr/>
        </p:nvPicPr>
        <p:blipFill>
          <a:blip r:embed="rId3"/>
          <a:srcRect r="5712" b="-4"/>
          <a:stretch>
            <a:fillRect/>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5000" kern="1200">
                <a:solidFill>
                  <a:schemeClr val="tx1"/>
                </a:solidFill>
                <a:latin typeface="+mj-lt"/>
                <a:ea typeface="+mj-ea"/>
                <a:cs typeface="+mj-cs"/>
              </a:rPr>
              <a:t>Part 2: The Core Concept</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instructions-recipe.png"/>
          <p:cNvPicPr>
            <a:picLocks noGrp="1" noChangeAspect="1"/>
          </p:cNvPicPr>
          <p:nvPr/>
        </p:nvPicPr>
        <p:blipFill>
          <a:blip r:embed="rId3"/>
          <a:stretch>
            <a:fillRect/>
          </a:stretch>
        </p:blipFill>
        <p:spPr bwMode="auto">
          <a:xfrm>
            <a:off x="3981944" y="480060"/>
            <a:ext cx="4428517" cy="4162806"/>
          </a:xfrm>
          <a:prstGeom prst="rect">
            <a:avLst/>
          </a:prstGeom>
          <a:noFill/>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AU"/>
              <a:t>AI is a Smart Intern Who Hallucinates</a:t>
            </a:r>
          </a:p>
        </p:txBody>
      </p:sp>
      <p:pic>
        <p:nvPicPr>
          <p:cNvPr id="3" name="Picture 1" descr="images/eager-intern.png"/>
          <p:cNvPicPr>
            <a:picLocks noGrp="1" noChangeAspect="1"/>
          </p:cNvPicPr>
          <p:nvPr/>
        </p:nvPicPr>
        <p:blipFill>
          <a:blip r:embed="rId3"/>
          <a:stretch>
            <a:fillRect/>
          </a:stretch>
        </p:blipFill>
        <p:spPr bwMode="auto">
          <a:xfrm>
            <a:off x="1579418" y="1193799"/>
            <a:ext cx="5802284" cy="3743721"/>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5000" kern="1200">
                <a:solidFill>
                  <a:schemeClr val="tx1"/>
                </a:solidFill>
                <a:latin typeface="+mj-lt"/>
                <a:ea typeface="+mj-ea"/>
                <a:cs typeface="+mj-cs"/>
              </a:rPr>
              <a:t>The Golden Rule</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thinking-together.png"/>
          <p:cNvPicPr>
            <a:picLocks noGrp="1" noChangeAspect="1"/>
          </p:cNvPicPr>
          <p:nvPr/>
        </p:nvPicPr>
        <p:blipFill>
          <a:blip r:embed="rId3"/>
          <a:stretch>
            <a:fillRect/>
          </a:stretch>
        </p:blipFill>
        <p:spPr bwMode="auto">
          <a:xfrm>
            <a:off x="3981944" y="480060"/>
            <a:ext cx="4428517" cy="4162806"/>
          </a:xfrm>
          <a:prstGeom prst="rect">
            <a:avLst/>
          </a:prstGeom>
          <a:noFill/>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9161" y="479394"/>
            <a:ext cx="2678858" cy="2680137"/>
          </a:xfrm>
        </p:spPr>
        <p:txBody>
          <a:bodyPr vert="horz" lIns="91440" tIns="45720" rIns="91440" bIns="45720" rtlCol="0" anchor="b">
            <a:normAutofit/>
          </a:bodyPr>
          <a:lstStyle/>
          <a:p>
            <a:pPr marL="0" lvl="0" indent="0" algn="l" defTabSz="914400">
              <a:lnSpc>
                <a:spcPct val="90000"/>
              </a:lnSpc>
            </a:pPr>
            <a:r>
              <a:rPr lang="en-US" sz="4300" kern="1200">
                <a:solidFill>
                  <a:schemeClr val="tx1"/>
                </a:solidFill>
                <a:latin typeface="+mj-lt"/>
                <a:ea typeface="+mj-ea"/>
                <a:cs typeface="+mj-cs"/>
              </a:rPr>
              <a:t>Part 3: Three Techniques</a:t>
            </a:r>
          </a:p>
        </p:txBody>
      </p:sp>
      <p:sp>
        <p:nvSpPr>
          <p:cNvPr id="10"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458" y="3306950"/>
            <a:ext cx="2441321" cy="13716"/>
          </a:xfrm>
          <a:custGeom>
            <a:avLst/>
            <a:gdLst>
              <a:gd name="csX0" fmla="*/ 0 w 2441321"/>
              <a:gd name="csY0" fmla="*/ 0 h 13716"/>
              <a:gd name="csX1" fmla="*/ 585917 w 2441321"/>
              <a:gd name="csY1" fmla="*/ 0 h 13716"/>
              <a:gd name="csX2" fmla="*/ 1196247 w 2441321"/>
              <a:gd name="csY2" fmla="*/ 0 h 13716"/>
              <a:gd name="csX3" fmla="*/ 1806578 w 2441321"/>
              <a:gd name="csY3" fmla="*/ 0 h 13716"/>
              <a:gd name="csX4" fmla="*/ 2441321 w 2441321"/>
              <a:gd name="csY4" fmla="*/ 0 h 13716"/>
              <a:gd name="csX5" fmla="*/ 2441321 w 2441321"/>
              <a:gd name="csY5" fmla="*/ 13716 h 13716"/>
              <a:gd name="csX6" fmla="*/ 1830991 w 2441321"/>
              <a:gd name="csY6" fmla="*/ 13716 h 13716"/>
              <a:gd name="csX7" fmla="*/ 1269487 w 2441321"/>
              <a:gd name="csY7" fmla="*/ 13716 h 13716"/>
              <a:gd name="csX8" fmla="*/ 707983 w 2441321"/>
              <a:gd name="csY8" fmla="*/ 13716 h 13716"/>
              <a:gd name="csX9" fmla="*/ 0 w 2441321"/>
              <a:gd name="csY9" fmla="*/ 13716 h 13716"/>
              <a:gd name="csX10" fmla="*/ 0 w 2441321"/>
              <a:gd name="csY10" fmla="*/ 0 h 13716"/>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Lst>
            <a:rect l="l" t="t" r="r" b="b"/>
            <a:pathLst>
              <a:path w="2441321" h="13716" fill="none" extrusionOk="0">
                <a:moveTo>
                  <a:pt x="0" y="0"/>
                </a:moveTo>
                <a:cubicBezTo>
                  <a:pt x="273217" y="-17533"/>
                  <a:pt x="355785" y="-4171"/>
                  <a:pt x="585917" y="0"/>
                </a:cubicBezTo>
                <a:cubicBezTo>
                  <a:pt x="816049" y="4171"/>
                  <a:pt x="991446" y="-9419"/>
                  <a:pt x="1196247" y="0"/>
                </a:cubicBezTo>
                <a:cubicBezTo>
                  <a:pt x="1401048" y="9419"/>
                  <a:pt x="1589984" y="-731"/>
                  <a:pt x="1806578" y="0"/>
                </a:cubicBezTo>
                <a:cubicBezTo>
                  <a:pt x="2023172" y="731"/>
                  <a:pt x="2247754" y="8393"/>
                  <a:pt x="2441321" y="0"/>
                </a:cubicBezTo>
                <a:cubicBezTo>
                  <a:pt x="2440939" y="4363"/>
                  <a:pt x="2441580" y="8857"/>
                  <a:pt x="2441321" y="13716"/>
                </a:cubicBezTo>
                <a:cubicBezTo>
                  <a:pt x="2169723" y="25934"/>
                  <a:pt x="2045712" y="34568"/>
                  <a:pt x="1830991" y="13716"/>
                </a:cubicBezTo>
                <a:cubicBezTo>
                  <a:pt x="1616270" y="-7136"/>
                  <a:pt x="1505876" y="-623"/>
                  <a:pt x="1269487" y="13716"/>
                </a:cubicBezTo>
                <a:cubicBezTo>
                  <a:pt x="1033098" y="28055"/>
                  <a:pt x="908661" y="36619"/>
                  <a:pt x="707983" y="13716"/>
                </a:cubicBezTo>
                <a:cubicBezTo>
                  <a:pt x="507305" y="-9187"/>
                  <a:pt x="333592" y="16187"/>
                  <a:pt x="0" y="13716"/>
                </a:cubicBezTo>
                <a:cubicBezTo>
                  <a:pt x="-459" y="8317"/>
                  <a:pt x="190" y="2744"/>
                  <a:pt x="0" y="0"/>
                </a:cubicBezTo>
                <a:close/>
              </a:path>
              <a:path w="2441321" h="13716" stroke="0" extrusionOk="0">
                <a:moveTo>
                  <a:pt x="0" y="0"/>
                </a:moveTo>
                <a:cubicBezTo>
                  <a:pt x="207071" y="-14617"/>
                  <a:pt x="444194" y="-15606"/>
                  <a:pt x="585917" y="0"/>
                </a:cubicBezTo>
                <a:cubicBezTo>
                  <a:pt x="727640" y="15606"/>
                  <a:pt x="904326" y="-79"/>
                  <a:pt x="1123008" y="0"/>
                </a:cubicBezTo>
                <a:cubicBezTo>
                  <a:pt x="1341690" y="79"/>
                  <a:pt x="1600014" y="10401"/>
                  <a:pt x="1782164" y="0"/>
                </a:cubicBezTo>
                <a:cubicBezTo>
                  <a:pt x="1964314" y="-10401"/>
                  <a:pt x="2143537" y="-21488"/>
                  <a:pt x="2441321" y="0"/>
                </a:cubicBezTo>
                <a:cubicBezTo>
                  <a:pt x="2441507" y="3335"/>
                  <a:pt x="2441322" y="9457"/>
                  <a:pt x="2441321" y="13716"/>
                </a:cubicBezTo>
                <a:cubicBezTo>
                  <a:pt x="2166745" y="24201"/>
                  <a:pt x="2078726" y="10904"/>
                  <a:pt x="1879817" y="13716"/>
                </a:cubicBezTo>
                <a:cubicBezTo>
                  <a:pt x="1680908" y="16528"/>
                  <a:pt x="1548770" y="-8699"/>
                  <a:pt x="1318313" y="13716"/>
                </a:cubicBezTo>
                <a:cubicBezTo>
                  <a:pt x="1087856" y="36131"/>
                  <a:pt x="894613" y="-645"/>
                  <a:pt x="659157" y="13716"/>
                </a:cubicBezTo>
                <a:cubicBezTo>
                  <a:pt x="423701" y="28077"/>
                  <a:pt x="246611" y="29403"/>
                  <a:pt x="0" y="13716"/>
                </a:cubicBezTo>
                <a:cubicBezTo>
                  <a:pt x="-120" y="7867"/>
                  <a:pt x="674" y="3919"/>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1" descr="images/board-of-directors.png"/>
          <p:cNvPicPr>
            <a:picLocks noGrp="1" noChangeAspect="1"/>
          </p:cNvPicPr>
          <p:nvPr/>
        </p:nvPicPr>
        <p:blipFill>
          <a:blip r:embed="rId3"/>
          <a:stretch>
            <a:fillRect/>
          </a:stretch>
        </p:blipFill>
        <p:spPr bwMode="auto">
          <a:xfrm>
            <a:off x="4114800" y="480060"/>
            <a:ext cx="4162806" cy="4162806"/>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6263</Words>
  <Application>Microsoft Macintosh PowerPoint</Application>
  <PresentationFormat>On-screen Show (16:9)</PresentationFormat>
  <Paragraphs>708</Paragraphs>
  <Slides>22</Slides>
  <Notes>22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Courier</vt:lpstr>
      <vt:lpstr>Office Theme</vt:lpstr>
      <vt:lpstr>AI for Educators</vt:lpstr>
      <vt:lpstr>PowerPoint Presentation</vt:lpstr>
      <vt:lpstr>Today’s Session</vt:lpstr>
      <vt:lpstr>Part 1: The Real Barrier</vt:lpstr>
      <vt:lpstr>Your Expertise Matters MORE, Not Less</vt:lpstr>
      <vt:lpstr>Part 2: The Core Concept</vt:lpstr>
      <vt:lpstr>AI is a Smart Intern Who Hallucinates</vt:lpstr>
      <vt:lpstr>The Golden Rule</vt:lpstr>
      <vt:lpstr>Part 3: Three Techniques</vt:lpstr>
      <vt:lpstr>Demo: Board of Directors Prompt</vt:lpstr>
      <vt:lpstr>Devil’s Advocate - Overcoming Confirmation Bias</vt:lpstr>
      <vt:lpstr>Demo: Devil’s Advocate Prompt</vt:lpstr>
      <vt:lpstr>Reverse Prompting - When You Don’t Know What to Ask</vt:lpstr>
      <vt:lpstr>Demo: Reverse Prompting</vt:lpstr>
      <vt:lpstr>Part 4: Assessment Reality</vt:lpstr>
      <vt:lpstr>If AI Can Do Your Assignment…</vt:lpstr>
      <vt:lpstr>Part 5: Ethics &amp; Next Steps</vt:lpstr>
      <vt:lpstr>The Three Verification Questions</vt:lpstr>
      <vt:lpstr>The Billboard Rule</vt:lpstr>
      <vt:lpstr>Key Takeaways</vt:lpstr>
      <vt:lpstr>Your One Commitment</vt:lpstr>
      <vt:lpstr>Questions</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for Educators</dc:title>
  <dc:creator>Dr. Michael Borck</dc:creator>
  <cp:keywords/>
  <cp:lastModifiedBy>Michael Borck</cp:lastModifiedBy>
  <cp:revision>1</cp:revision>
  <dcterms:created xsi:type="dcterms:W3CDTF">2026-01-21T04:09:11Z</dcterms:created>
  <dcterms:modified xsi:type="dcterms:W3CDTF">2026-01-21T04:18:40Z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2026-01-01</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subtitle">
    <vt:lpwstr>Understanding Instructions at the Heart of AI</vt:lpwstr>
  </property>
  <property fmtid="{D5CDD505-2E9C-101B-9397-08002B2CF9AE}" pid="11" name="toc-title">
    <vt:lpwstr>Table of contents</vt:lpwstr>
  </property>
</Properties>
</file>